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embeddedFontLst>
    <p:embeddedFont>
      <p:font typeface="Lexend" panose="020B0604020202020204" charset="0"/>
      <p:regular r:id="rId42"/>
      <p:bold r:id="rId43"/>
    </p:embeddedFont>
    <p:embeddedFont>
      <p:font typeface="Lexend Black" panose="020B0604020202020204" charset="0"/>
      <p:bold r:id="rId44"/>
    </p:embeddedFont>
    <p:embeddedFont>
      <p:font typeface="Lexend Light" panose="020B0604020202020204" charset="0"/>
      <p:regular r:id="rId45"/>
      <p:bold r:id="rId46"/>
    </p:embeddedFont>
    <p:embeddedFont>
      <p:font typeface="Lexend Medium" panose="020B0604020202020204" charset="0"/>
      <p:regular r:id="rId47"/>
      <p:bold r:id="rId48"/>
    </p:embeddedFont>
    <p:embeddedFont>
      <p:font typeface="Lexend SemiBold" panose="020B0604020202020204" charset="0"/>
      <p:regular r:id="rId49"/>
      <p:bold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6" y="3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05e97ec0d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05e97ec0d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05e97ec0d9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05e97ec0d9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05e97ec0d9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05e97ec0d9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implies that retransmission happens at the data layer (which it can), but just note that we mean it over the entire network.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05e97ec0d9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05e97ec0d9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5e97ec0d9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05e97ec0d9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05ea5f4c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05ea5f4c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05ea5f4c1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05ea5f4c1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05ea5f4c14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05ea5f4c14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05ea5f4c1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05ea5f4c1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05ea5f4c1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05ea5f4c1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5e97ec0d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05e97ec0d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05ea5f4c14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05ea5f4c14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05ea5f4c14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05ea5f4c14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05ea5f4c14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05ea5f4c14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05ea5f4c14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05ea5f4c14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05ea5f4c14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05ea5f4c14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05ea5f4c14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305ea5f4c14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05ea5f4c14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05ea5f4c14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05ea5f4c14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05ea5f4c14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3060dfacf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3060dfacf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060dfacfd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060dfacfd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5e97ec0d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5e97ec0d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060dfacfd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060dfacfd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3060dfacfd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3060dfacfd0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060dfacfd0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060dfacfd0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3060dfacfd0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3060dfacfd0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060dfacfd0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060dfacfd0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060dfacfd0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060dfacfd0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060dfacfd0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3060dfacfd0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3060dfacfd0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3060dfacfd0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3060dfacfd0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3060dfacfd0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060dfacfd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3060dfacfd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05e97ec0d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05e97ec0d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05ea5f4c1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05ea5f4c1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5e97ec0d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5e97ec0d9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5e97ec0d9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05e97ec0d9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05e97ec0d9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05e97ec0d9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5e97ec0d9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05e97ec0d9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1C23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7250"/>
            <a:ext cx="9151200" cy="2841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E599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1" y="744575"/>
            <a:ext cx="712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exend"/>
              <a:buNone/>
              <a:defRPr sz="44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Medium"/>
              <a:buNone/>
              <a:defRPr sz="32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703045" y="-1461102"/>
            <a:ext cx="2894400" cy="28944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FF2CC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7703009" y="3703108"/>
            <a:ext cx="2894400" cy="28944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0" y="-7250"/>
            <a:ext cx="9151200" cy="2688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E599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16864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Lexend"/>
              <a:buNone/>
              <a:defRPr sz="44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8421063" y="3869392"/>
            <a:ext cx="2061900" cy="20619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0" y="4596050"/>
            <a:ext cx="9144000" cy="547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-1259987" y="-670958"/>
            <a:ext cx="2061900" cy="20619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0" y="0"/>
            <a:ext cx="9144000" cy="6387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exend SemiBold"/>
              <a:buNone/>
              <a:defRPr sz="25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2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■"/>
              <a:defRPr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8421063" y="3869392"/>
            <a:ext cx="2061900" cy="20619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0" y="4596050"/>
            <a:ext cx="9144000" cy="547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-1259987" y="-670958"/>
            <a:ext cx="2061900" cy="20619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 sz="1400"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Char char="●"/>
              <a:defRPr sz="1400"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0"/>
            <a:ext cx="9144000" cy="6387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exend SemiBold"/>
              <a:buNone/>
              <a:defRPr sz="25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8421063" y="3869392"/>
            <a:ext cx="2061900" cy="20619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0" y="4596050"/>
            <a:ext cx="9144000" cy="547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-1259987" y="-670958"/>
            <a:ext cx="2061900" cy="20619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0"/>
            <a:ext cx="9144000" cy="6387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exend SemiBold"/>
              <a:buNone/>
              <a:defRPr sz="25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FFF2CC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0" y="4596050"/>
            <a:ext cx="9144000" cy="547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Lexend"/>
              <a:buNone/>
              <a:defRPr sz="48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exend"/>
              <a:buNone/>
              <a:defRPr sz="4800" b="1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/>
          <p:nvPr/>
        </p:nvSpPr>
        <p:spPr>
          <a:xfrm>
            <a:off x="-1452040" y="-1463307"/>
            <a:ext cx="2894400" cy="28944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FF2CC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Lexend SemiBold"/>
              <a:buNone/>
              <a:defRPr sz="42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exend Light"/>
              <a:buChar char="●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○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■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●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○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■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●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○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Char char="■"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8421063" y="3869392"/>
            <a:ext cx="2061900" cy="20619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" name="Google Shape;57;p9"/>
          <p:cNvSpPr/>
          <p:nvPr/>
        </p:nvSpPr>
        <p:spPr>
          <a:xfrm>
            <a:off x="0" y="4596050"/>
            <a:ext cx="9144000" cy="547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-1259987" y="-1273301"/>
            <a:ext cx="2061900" cy="20619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297200" y="4596050"/>
            <a:ext cx="8520600" cy="5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Lexend"/>
              <a:buNone/>
              <a:defRPr sz="2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rgbClr val="F1C23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Lexend Black"/>
              <a:buNone/>
              <a:defRPr sz="12000">
                <a:solidFill>
                  <a:schemeClr val="lt1"/>
                </a:solidFill>
                <a:latin typeface="Lexend Black"/>
                <a:ea typeface="Lexend Black"/>
                <a:cs typeface="Lexend Black"/>
                <a:sym typeface="Lexend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SemiBold"/>
              <a:buNone/>
              <a:defRPr sz="28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exend Light"/>
              <a:buChar char="●"/>
              <a:defRPr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●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○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 Light"/>
              <a:buChar char="■"/>
              <a:defRPr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000" b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CwsWZRP90XUB_ptMOn-aNUUvlnBjbJtI/vie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sarRbsDgyRirnzRCSeOdhBE4glh1qWwH4rJVEbg0M0I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xplicit_Congestion_Notification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pachart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82" name="Google Shape;182;p21"/>
          <p:cNvSpPr/>
          <p:nvPr/>
        </p:nvSpPr>
        <p:spPr>
          <a:xfrm>
            <a:off x="6744975" y="2304524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3" name="Google Shape;183;p21"/>
          <p:cNvSpPr/>
          <p:nvPr/>
        </p:nvSpPr>
        <p:spPr>
          <a:xfrm>
            <a:off x="6887238" y="15032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3">
            <a:alphaModFix/>
          </a:blip>
          <a:srcRect l="3617" r="3617"/>
          <a:stretch/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strike="sngStrike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Jason’s an idiot</a:t>
            </a: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Matt wants the popcorn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8" name="Google Shape;188;p21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89" name="Google Shape;189;p21"/>
          <p:cNvCxnSpPr/>
          <p:nvPr/>
        </p:nvCxnSpPr>
        <p:spPr>
          <a:xfrm rot="10800000" flipH="1">
            <a:off x="2280225" y="3127000"/>
            <a:ext cx="2145600" cy="3174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0" name="Google Shape;190;p21"/>
          <p:cNvCxnSpPr/>
          <p:nvPr/>
        </p:nvCxnSpPr>
        <p:spPr>
          <a:xfrm rot="10800000" flipH="1">
            <a:off x="2095875" y="2222550"/>
            <a:ext cx="934800" cy="854700"/>
          </a:xfrm>
          <a:prstGeom prst="straightConnector1">
            <a:avLst/>
          </a:prstGeom>
          <a:noFill/>
          <a:ln w="762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1" name="Google Shape;191;p21"/>
          <p:cNvCxnSpPr/>
          <p:nvPr/>
        </p:nvCxnSpPr>
        <p:spPr>
          <a:xfrm>
            <a:off x="4502800" y="1576000"/>
            <a:ext cx="625200" cy="492600"/>
          </a:xfrm>
          <a:prstGeom prst="straightConnector1">
            <a:avLst/>
          </a:prstGeom>
          <a:noFill/>
          <a:ln w="762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9" name="Google Shape;199;p22"/>
          <p:cNvSpPr/>
          <p:nvPr/>
        </p:nvSpPr>
        <p:spPr>
          <a:xfrm>
            <a:off x="6744975" y="3161966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6887238" y="15032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1" name="Google Shape;201;p22"/>
          <p:cNvSpPr/>
          <p:nvPr/>
        </p:nvSpPr>
        <p:spPr>
          <a:xfrm>
            <a:off x="6887238" y="2348952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2" name="Google Shape;202;p22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 rotWithShape="1">
          <a:blip r:embed="rId3">
            <a:alphaModFix/>
          </a:blip>
          <a:srcRect l="3617" r="3617"/>
          <a:stretch/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204" name="Google Shape;204;p22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798575" y="374325"/>
            <a:ext cx="1510500" cy="12123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I think I have a chance with Beth!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2974900" y="365600"/>
            <a:ext cx="1510500" cy="12123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I wasn’t paying attention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7" name="Google Shape;207;p22"/>
          <p:cNvSpPr/>
          <p:nvPr/>
        </p:nvSpPr>
        <p:spPr>
          <a:xfrm>
            <a:off x="4714825" y="365600"/>
            <a:ext cx="1510500" cy="12123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What did Aaron say?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4714825" y="364704"/>
            <a:ext cx="1510500" cy="12123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Well, ask him again!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Retransmission for reliability*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7" name="Google Shape;217;p23"/>
          <p:cNvSpPr/>
          <p:nvPr/>
        </p:nvSpPr>
        <p:spPr>
          <a:xfrm>
            <a:off x="6744975" y="4000166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6887238" y="15032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6887238" y="2348952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0" name="Google Shape;220;p23"/>
          <p:cNvSpPr/>
          <p:nvPr/>
        </p:nvSpPr>
        <p:spPr>
          <a:xfrm>
            <a:off x="6887238" y="3196773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21" name="Google Shape;221;p23"/>
          <p:cNvPicPr preferRelativeResize="0"/>
          <p:nvPr/>
        </p:nvPicPr>
        <p:blipFill rotWithShape="1">
          <a:blip r:embed="rId3">
            <a:alphaModFix/>
          </a:blip>
          <a:srcRect l="3617" r="3617"/>
          <a:stretch/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222" name="Google Shape;222;p23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3" name="Google Shape;223;p23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Overall meaning and purpose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4" name="Google Shape;224;p23"/>
          <p:cNvSpPr/>
          <p:nvPr/>
        </p:nvSpPr>
        <p:spPr>
          <a:xfrm>
            <a:off x="481075" y="1606750"/>
            <a:ext cx="1510500" cy="12123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Pass the popcorn!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4751375" y="1220350"/>
            <a:ext cx="1510500" cy="1212300"/>
          </a:xfrm>
          <a:prstGeom prst="wedgeEllipseCallout">
            <a:avLst>
              <a:gd name="adj1" fmla="val 22075"/>
              <a:gd name="adj2" fmla="val 66790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No!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31" name="Google Shape;231;p24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6887238" y="23414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557300" y="17547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Would you ask Jeremy to pass the popcorn?</a:t>
            </a:r>
            <a:endParaRPr sz="1800" b="1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779325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aux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1393539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subj.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39" name="Google Shape;239;p24"/>
          <p:cNvSpPr txBox="1"/>
          <p:nvPr/>
        </p:nvSpPr>
        <p:spPr>
          <a:xfrm>
            <a:off x="1892300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verb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40" name="Google Shape;240;p24"/>
          <p:cNvSpPr txBox="1"/>
          <p:nvPr/>
        </p:nvSpPr>
        <p:spPr>
          <a:xfrm>
            <a:off x="2578100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subj.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3529050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verb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4672050" y="2094725"/>
            <a:ext cx="769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object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43" name="Google Shape;243;p24"/>
          <p:cNvCxnSpPr/>
          <p:nvPr/>
        </p:nvCxnSpPr>
        <p:spPr>
          <a:xfrm>
            <a:off x="832227" y="2500350"/>
            <a:ext cx="1654800" cy="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4" name="Google Shape;244;p24"/>
          <p:cNvSpPr txBox="1"/>
          <p:nvPr/>
        </p:nvSpPr>
        <p:spPr>
          <a:xfrm>
            <a:off x="996285" y="2485346"/>
            <a:ext cx="13272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Main clause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45" name="Google Shape;245;p24"/>
          <p:cNvCxnSpPr/>
          <p:nvPr/>
        </p:nvCxnSpPr>
        <p:spPr>
          <a:xfrm>
            <a:off x="2626590" y="2500350"/>
            <a:ext cx="3329100" cy="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6" name="Google Shape;246;p24"/>
          <p:cNvSpPr txBox="1"/>
          <p:nvPr/>
        </p:nvSpPr>
        <p:spPr>
          <a:xfrm>
            <a:off x="3423288" y="2485350"/>
            <a:ext cx="1654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Infinitive phrase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47" name="Google Shape;247;p24"/>
          <p:cNvCxnSpPr/>
          <p:nvPr/>
        </p:nvCxnSpPr>
        <p:spPr>
          <a:xfrm>
            <a:off x="846675" y="2957550"/>
            <a:ext cx="5109000" cy="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24"/>
          <p:cNvSpPr txBox="1"/>
          <p:nvPr/>
        </p:nvSpPr>
        <p:spPr>
          <a:xfrm>
            <a:off x="2585088" y="2942550"/>
            <a:ext cx="1654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Sentence</a:t>
            </a:r>
            <a:endParaRPr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49" name="Google Shape;249;p24"/>
          <p:cNvSpPr/>
          <p:nvPr/>
        </p:nvSpPr>
        <p:spPr>
          <a:xfrm>
            <a:off x="6744975" y="4000166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0" name="Google Shape;250;p24"/>
          <p:cNvSpPr/>
          <p:nvPr/>
        </p:nvSpPr>
        <p:spPr>
          <a:xfrm>
            <a:off x="6887238" y="15032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"/>
          <p:cNvSpPr txBox="1"/>
          <p:nvPr/>
        </p:nvSpPr>
        <p:spPr>
          <a:xfrm>
            <a:off x="311700" y="1593825"/>
            <a:ext cx="7117500" cy="10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>
                <a:solidFill>
                  <a:srgbClr val="595959"/>
                </a:solidFill>
                <a:latin typeface="Lexend"/>
                <a:ea typeface="Lexend"/>
                <a:cs typeface="Lexend"/>
                <a:sym typeface="Lexend"/>
              </a:rPr>
              <a:t>Layering</a:t>
            </a:r>
            <a:endParaRPr sz="4400" b="1">
              <a:solidFill>
                <a:srgbClr val="59595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311700" y="30006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Lexend Medium"/>
                <a:ea typeface="Lexend Medium"/>
                <a:cs typeface="Lexend Medium"/>
                <a:sym typeface="Lexend Medium"/>
              </a:rPr>
              <a:t>Computer Network Fundamentals</a:t>
            </a:r>
            <a:endParaRPr sz="3200">
              <a:solidFill>
                <a:srgbClr val="FFFF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57" name="Google Shape;257;p25"/>
          <p:cNvSpPr txBox="1"/>
          <p:nvPr/>
        </p:nvSpPr>
        <p:spPr>
          <a:xfrm>
            <a:off x="311700" y="36026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79">
                <a:solidFill>
                  <a:srgbClr val="FFFFFF"/>
                </a:solidFill>
                <a:latin typeface="Lexend Medium"/>
                <a:ea typeface="Lexend Medium"/>
                <a:cs typeface="Lexend Medium"/>
                <a:sym typeface="Lexend Medium"/>
              </a:rPr>
              <a:t>George Varghese - Fall 2024</a:t>
            </a:r>
            <a:endParaRPr sz="1979">
              <a:solidFill>
                <a:srgbClr val="FFFF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79">
                <a:solidFill>
                  <a:srgbClr val="FFFFFF"/>
                </a:solidFill>
                <a:latin typeface="Lexend Medium"/>
                <a:ea typeface="Lexend Medium"/>
                <a:cs typeface="Lexend Medium"/>
                <a:sym typeface="Lexend Medium"/>
              </a:rPr>
              <a:t>Discussion - Week 0</a:t>
            </a:r>
            <a:endParaRPr sz="1979">
              <a:solidFill>
                <a:srgbClr val="FFFF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58" name="Google Shape;25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439750" y="1200220"/>
            <a:ext cx="1334975" cy="393605"/>
          </a:xfrm>
          <a:prstGeom prst="flowChartMagneticDisk">
            <a:avLst/>
          </a:prstGeom>
          <a:solidFill>
            <a:srgbClr val="F1C232"/>
          </a:solidFill>
          <a:ln w="381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60" name="Google Shape;260;p25"/>
          <p:cNvSpPr/>
          <p:nvPr/>
        </p:nvSpPr>
        <p:spPr>
          <a:xfrm>
            <a:off x="439750" y="920719"/>
            <a:ext cx="1334975" cy="393605"/>
          </a:xfrm>
          <a:prstGeom prst="flowChartMagneticDisk">
            <a:avLst/>
          </a:prstGeom>
          <a:solidFill>
            <a:srgbClr val="F1C232"/>
          </a:solidFill>
          <a:ln w="381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61" name="Google Shape;261;p25"/>
          <p:cNvSpPr/>
          <p:nvPr/>
        </p:nvSpPr>
        <p:spPr>
          <a:xfrm>
            <a:off x="439750" y="645000"/>
            <a:ext cx="1334975" cy="393605"/>
          </a:xfrm>
          <a:prstGeom prst="flowChartMagneticDisk">
            <a:avLst/>
          </a:prstGeom>
          <a:solidFill>
            <a:srgbClr val="F1C232"/>
          </a:solidFill>
          <a:ln w="381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6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Assistants</a:t>
            </a:r>
            <a:endParaRPr/>
          </a:p>
        </p:txBody>
      </p:sp>
      <p:sp>
        <p:nvSpPr>
          <p:cNvPr id="267" name="Google Shape;26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68" name="Google Shape;268;p26"/>
          <p:cNvSpPr txBox="1"/>
          <p:nvPr/>
        </p:nvSpPr>
        <p:spPr>
          <a:xfrm>
            <a:off x="2572050" y="2633463"/>
            <a:ext cx="3999900" cy="17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595959"/>
                </a:solidFill>
                <a:latin typeface="Lexend"/>
                <a:ea typeface="Lexend"/>
                <a:cs typeface="Lexend"/>
                <a:sym typeface="Lexend"/>
              </a:rPr>
              <a:t>Omar Elamri</a:t>
            </a:r>
            <a:b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</a:br>
            <a: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  <a:t>Discussion 1A, 1B</a:t>
            </a:r>
            <a:br>
              <a:rPr lang="en" b="1">
                <a:solidFill>
                  <a:srgbClr val="595959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  <a:t>1st year, Computer Science Masters</a:t>
            </a:r>
            <a:b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</a:br>
            <a: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  <a:t>omar@cs.ucla.edu</a:t>
            </a:r>
            <a:endParaRPr>
              <a:solidFill>
                <a:srgbClr val="595959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595959"/>
                </a:solidFill>
                <a:latin typeface="Lexend Light"/>
                <a:ea typeface="Lexend Light"/>
                <a:cs typeface="Lexend Light"/>
                <a:sym typeface="Lexend Light"/>
              </a:rPr>
              <a:t>Office Hours: Boelter 3256S, Monday at 12:00-1:50 pm</a:t>
            </a:r>
            <a:endParaRPr>
              <a:solidFill>
                <a:srgbClr val="595959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/>
          </a:blip>
          <a:srcRect t="7140" b="7140"/>
          <a:stretch/>
        </p:blipFill>
        <p:spPr>
          <a:xfrm>
            <a:off x="2572050" y="808437"/>
            <a:ext cx="1672200" cy="1639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discussion for?</a:t>
            </a:r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29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Unlike most CS classes, we only have 50 minutes for discussion!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brief review of lecture’s content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Worksheet that reinforces said content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introductions/help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…maybe interactive activities?</a:t>
            </a:r>
            <a:endParaRPr/>
          </a:p>
        </p:txBody>
      </p:sp>
      <p:sp>
        <p:nvSpPr>
          <p:cNvPr id="276" name="Google Shape;27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>
            <a:spLocks noGrp="1"/>
          </p:cNvSpPr>
          <p:nvPr>
            <p:ph type="title"/>
          </p:nvPr>
        </p:nvSpPr>
        <p:spPr>
          <a:xfrm>
            <a:off x="311700" y="16864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282" name="Google Shape;28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191925" y="3392750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8" name="Google Shape;288;p29"/>
          <p:cNvSpPr/>
          <p:nvPr/>
        </p:nvSpPr>
        <p:spPr>
          <a:xfrm>
            <a:off x="516388" y="3452522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9" name="Google Shape;289;p29"/>
          <p:cNvSpPr/>
          <p:nvPr/>
        </p:nvSpPr>
        <p:spPr>
          <a:xfrm>
            <a:off x="818323" y="3497523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290" name="Google Shape;290;p29"/>
          <p:cNvCxnSpPr>
            <a:stCxn id="291" idx="3"/>
            <a:endCxn id="292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29"/>
          <p:cNvCxnSpPr>
            <a:stCxn id="294" idx="3"/>
            <a:endCxn id="295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" name="Google Shape;296;p29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297" name="Google Shape;29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298" name="Google Shape;298;p29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294" name="Google Shape;294;p29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300" name="Google Shape;300;p29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292" name="Google Shape;292;p29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302" name="Google Shape;302;p29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4" name="Google Shape;304;p29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5" name="Google Shape;295;p29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05" name="Google Shape;305;p29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1" name="Google Shape;291;p29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06" name="Google Shape;306;p29"/>
          <p:cNvCxnSpPr>
            <a:stCxn id="295" idx="0"/>
            <a:endCxn id="302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29"/>
          <p:cNvCxnSpPr>
            <a:stCxn id="302" idx="3"/>
            <a:endCxn id="304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29"/>
          <p:cNvCxnSpPr>
            <a:stCxn id="302" idx="2"/>
            <a:endCxn id="303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29"/>
          <p:cNvCxnSpPr>
            <a:stCxn id="303" idx="1"/>
            <a:endCxn id="295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29"/>
          <p:cNvCxnSpPr>
            <a:stCxn id="295" idx="2"/>
            <a:endCxn id="305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29"/>
          <p:cNvCxnSpPr>
            <a:stCxn id="305" idx="0"/>
            <a:endCxn id="303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29"/>
          <p:cNvCxnSpPr>
            <a:stCxn id="305" idx="3"/>
            <a:endCxn id="291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29"/>
          <p:cNvCxnSpPr>
            <a:stCxn id="291" idx="0"/>
            <a:endCxn id="304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29"/>
          <p:cNvCxnSpPr>
            <a:stCxn id="303" idx="3"/>
            <a:endCxn id="304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29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9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17" name="Google Shape;317;p29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18" name="Google Shape;318;p29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19" name="Google Shape;319;p29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0" name="Google Shape;320;p29"/>
          <p:cNvSpPr/>
          <p:nvPr/>
        </p:nvSpPr>
        <p:spPr>
          <a:xfrm>
            <a:off x="1152934" y="3557704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1" name="Google Shape;321;p29"/>
          <p:cNvSpPr/>
          <p:nvPr/>
        </p:nvSpPr>
        <p:spPr>
          <a:xfrm>
            <a:off x="390850" y="3969800"/>
            <a:ext cx="1142700" cy="867900"/>
          </a:xfrm>
          <a:prstGeom prst="wedgeEllipseCallout">
            <a:avLst>
              <a:gd name="adj1" fmla="val 5172"/>
              <a:gd name="adj2" fmla="val -71319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I want to access port 80 </a:t>
            </a:r>
            <a:endParaRPr sz="11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2" name="Google Shape;322;p29"/>
          <p:cNvSpPr/>
          <p:nvPr/>
        </p:nvSpPr>
        <p:spPr>
          <a:xfrm>
            <a:off x="86050" y="3969800"/>
            <a:ext cx="1142700" cy="867900"/>
          </a:xfrm>
          <a:prstGeom prst="wedgeEllipseCallout">
            <a:avLst>
              <a:gd name="adj1" fmla="val 5172"/>
              <a:gd name="adj2" fmla="val -71319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I want to go to Dest.</a:t>
            </a:r>
            <a:endParaRPr sz="11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3" name="Google Shape;323;p29"/>
          <p:cNvSpPr/>
          <p:nvPr/>
        </p:nvSpPr>
        <p:spPr>
          <a:xfrm>
            <a:off x="162250" y="3969800"/>
            <a:ext cx="1142700" cy="867900"/>
          </a:xfrm>
          <a:prstGeom prst="wedgeEllipseCallout">
            <a:avLst>
              <a:gd name="adj1" fmla="val -29225"/>
              <a:gd name="adj2" fmla="val -68254"/>
            </a:avLst>
          </a:prstGeom>
          <a:solidFill>
            <a:srgbClr val="F1C232"/>
          </a:solidFill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rPr>
              <a:t>I want to go to D</a:t>
            </a:r>
            <a:endParaRPr sz="1100">
              <a:solidFill>
                <a:schemeClr val="l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4" name="Google Shape;324;p29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5" name="Google Shape;325;p29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6" name="Google Shape;326;p29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7" name="Google Shape;327;p29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2" name="Google Shape;332;p30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33" name="Google Shape;333;p30"/>
          <p:cNvSpPr/>
          <p:nvPr/>
        </p:nvSpPr>
        <p:spPr>
          <a:xfrm>
            <a:off x="1422375" y="1282963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34" name="Google Shape;334;p30"/>
          <p:cNvSpPr/>
          <p:nvPr/>
        </p:nvSpPr>
        <p:spPr>
          <a:xfrm>
            <a:off x="1422375" y="1282963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1746838" y="1342735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2048773" y="1387735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337" name="Google Shape;337;p30"/>
          <p:cNvCxnSpPr>
            <a:stCxn id="338" idx="3"/>
            <a:endCxn id="339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30"/>
          <p:cNvCxnSpPr>
            <a:stCxn id="341" idx="3"/>
            <a:endCxn id="342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3" name="Google Shape;343;p30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344" name="Google Shape;34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345" name="Google Shape;345;p30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341" name="Google Shape;341;p30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347" name="Google Shape;347;p30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339" name="Google Shape;339;p30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349" name="Google Shape;349;p30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0" name="Google Shape;350;p30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1" name="Google Shape;351;p30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2" name="Google Shape;342;p30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2" name="Google Shape;352;p30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53" name="Google Shape;353;p30"/>
          <p:cNvCxnSpPr>
            <a:stCxn id="342" idx="0"/>
            <a:endCxn id="349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4" name="Google Shape;354;p30"/>
          <p:cNvCxnSpPr>
            <a:stCxn id="349" idx="3"/>
            <a:endCxn id="351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30"/>
          <p:cNvCxnSpPr>
            <a:stCxn id="349" idx="2"/>
            <a:endCxn id="350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0"/>
          <p:cNvCxnSpPr>
            <a:stCxn id="350" idx="1"/>
            <a:endCxn id="342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0"/>
          <p:cNvCxnSpPr>
            <a:stCxn id="342" idx="2"/>
            <a:endCxn id="352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30"/>
          <p:cNvCxnSpPr>
            <a:stCxn id="352" idx="0"/>
            <a:endCxn id="350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30"/>
          <p:cNvCxnSpPr>
            <a:stCxn id="352" idx="3"/>
            <a:endCxn id="338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30"/>
          <p:cNvCxnSpPr>
            <a:stCxn id="338" idx="0"/>
            <a:endCxn id="351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30"/>
          <p:cNvCxnSpPr>
            <a:stCxn id="350" idx="3"/>
            <a:endCxn id="351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30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63" name="Google Shape;363;p30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64" name="Google Shape;364;p30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65" name="Google Shape;365;p30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66" name="Google Shape;366;p30"/>
          <p:cNvSpPr/>
          <p:nvPr/>
        </p:nvSpPr>
        <p:spPr>
          <a:xfrm>
            <a:off x="2383384" y="1447916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67" name="Google Shape;367;p30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8" name="Google Shape;368;p30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9" name="Google Shape;369;p30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0" name="Google Shape;370;p30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 title="introvi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" y="5"/>
            <a:ext cx="9143974" cy="5143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5" name="Google Shape;375;p31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31"/>
          <p:cNvCxnSpPr>
            <a:stCxn id="377" idx="3"/>
            <a:endCxn id="378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1"/>
          <p:cNvCxnSpPr>
            <a:stCxn id="380" idx="3"/>
            <a:endCxn id="381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2" name="Google Shape;382;p31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383" name="Google Shape;38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384" name="Google Shape;384;p31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380" name="Google Shape;380;p31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386" name="Google Shape;386;p31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378" name="Google Shape;378;p31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388" name="Google Shape;388;p31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9" name="Google Shape;389;p31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0" name="Google Shape;390;p31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1" name="Google Shape;381;p31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1" name="Google Shape;391;p31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7" name="Google Shape;377;p31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92" name="Google Shape;392;p31"/>
          <p:cNvCxnSpPr>
            <a:stCxn id="381" idx="0"/>
            <a:endCxn id="388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31"/>
          <p:cNvCxnSpPr>
            <a:stCxn id="388" idx="3"/>
            <a:endCxn id="390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31"/>
          <p:cNvCxnSpPr>
            <a:stCxn id="388" idx="2"/>
            <a:endCxn id="389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31"/>
          <p:cNvCxnSpPr>
            <a:stCxn id="389" idx="1"/>
            <a:endCxn id="381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6" name="Google Shape;396;p31"/>
          <p:cNvCxnSpPr>
            <a:stCxn id="381" idx="2"/>
            <a:endCxn id="391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7" name="Google Shape;397;p31"/>
          <p:cNvCxnSpPr>
            <a:stCxn id="391" idx="0"/>
            <a:endCxn id="389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8" name="Google Shape;398;p31"/>
          <p:cNvCxnSpPr>
            <a:stCxn id="391" idx="3"/>
            <a:endCxn id="377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31"/>
          <p:cNvCxnSpPr>
            <a:stCxn id="377" idx="0"/>
            <a:endCxn id="390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0" name="Google Shape;400;p31"/>
          <p:cNvCxnSpPr>
            <a:stCxn id="389" idx="3"/>
            <a:endCxn id="390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1" name="Google Shape;401;p31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02" name="Google Shape;402;p31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3" name="Google Shape;403;p31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5" name="Google Shape;405;p31"/>
          <p:cNvSpPr/>
          <p:nvPr/>
        </p:nvSpPr>
        <p:spPr>
          <a:xfrm>
            <a:off x="3389125" y="1512300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6" name="Google Shape;406;p31"/>
          <p:cNvSpPr/>
          <p:nvPr/>
        </p:nvSpPr>
        <p:spPr>
          <a:xfrm>
            <a:off x="3389125" y="1512300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7" name="Google Shape;407;p31"/>
          <p:cNvSpPr/>
          <p:nvPr/>
        </p:nvSpPr>
        <p:spPr>
          <a:xfrm>
            <a:off x="3713588" y="1572072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8" name="Google Shape;408;p31"/>
          <p:cNvSpPr/>
          <p:nvPr/>
        </p:nvSpPr>
        <p:spPr>
          <a:xfrm>
            <a:off x="4015523" y="1617073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4350134" y="1677254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10" name="Google Shape;410;p31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1" name="Google Shape;411;p31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2" name="Google Shape;412;p31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3" name="Google Shape;413;p31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8" name="Google Shape;418;p32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19" name="Google Shape;419;p32"/>
          <p:cNvCxnSpPr>
            <a:stCxn id="420" idx="3"/>
            <a:endCxn id="421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2" name="Google Shape;422;p32"/>
          <p:cNvCxnSpPr>
            <a:stCxn id="423" idx="3"/>
            <a:endCxn id="424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5" name="Google Shape;425;p32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426" name="Google Shape;42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427" name="Google Shape;427;p32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423" name="Google Shape;423;p32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429" name="Google Shape;429;p32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421" name="Google Shape;421;p32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431" name="Google Shape;431;p32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2" name="Google Shape;432;p32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3" name="Google Shape;433;p32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4" name="Google Shape;424;p32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4" name="Google Shape;434;p32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0" name="Google Shape;420;p32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435" name="Google Shape;435;p32"/>
          <p:cNvCxnSpPr>
            <a:stCxn id="424" idx="0"/>
            <a:endCxn id="431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6" name="Google Shape;436;p32"/>
          <p:cNvCxnSpPr>
            <a:stCxn id="431" idx="3"/>
            <a:endCxn id="433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7" name="Google Shape;437;p32"/>
          <p:cNvCxnSpPr>
            <a:stCxn id="431" idx="2"/>
            <a:endCxn id="432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32"/>
          <p:cNvCxnSpPr>
            <a:stCxn id="432" idx="1"/>
            <a:endCxn id="42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32"/>
          <p:cNvCxnSpPr>
            <a:stCxn id="424" idx="2"/>
            <a:endCxn id="434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32"/>
          <p:cNvCxnSpPr>
            <a:stCxn id="434" idx="0"/>
            <a:endCxn id="432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" name="Google Shape;441;p32"/>
          <p:cNvCxnSpPr>
            <a:stCxn id="434" idx="3"/>
            <a:endCxn id="420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32"/>
          <p:cNvCxnSpPr>
            <a:stCxn id="420" idx="0"/>
            <a:endCxn id="433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32"/>
          <p:cNvCxnSpPr>
            <a:stCxn id="432" idx="3"/>
            <a:endCxn id="433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32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45" name="Google Shape;445;p32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6" name="Google Shape;446;p32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7" name="Google Shape;447;p32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8" name="Google Shape;448;p32"/>
          <p:cNvSpPr/>
          <p:nvPr/>
        </p:nvSpPr>
        <p:spPr>
          <a:xfrm>
            <a:off x="5367988" y="727388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9" name="Google Shape;449;p32"/>
          <p:cNvSpPr/>
          <p:nvPr/>
        </p:nvSpPr>
        <p:spPr>
          <a:xfrm>
            <a:off x="5367988" y="727388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0" name="Google Shape;450;p32"/>
          <p:cNvSpPr/>
          <p:nvPr/>
        </p:nvSpPr>
        <p:spPr>
          <a:xfrm>
            <a:off x="5692451" y="787160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1" name="Google Shape;451;p32"/>
          <p:cNvSpPr/>
          <p:nvPr/>
        </p:nvSpPr>
        <p:spPr>
          <a:xfrm>
            <a:off x="5994385" y="832160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2" name="Google Shape;452;p32"/>
          <p:cNvSpPr/>
          <p:nvPr/>
        </p:nvSpPr>
        <p:spPr>
          <a:xfrm>
            <a:off x="6328996" y="892341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3" name="Google Shape;453;p32"/>
          <p:cNvSpPr txBox="1"/>
          <p:nvPr/>
        </p:nvSpPr>
        <p:spPr>
          <a:xfrm>
            <a:off x="193375" y="3396650"/>
            <a:ext cx="2024700" cy="9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Should B be able to modify the TCP header?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54" name="Google Shape;454;p32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5" name="Google Shape;455;p32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6" name="Google Shape;456;p32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7" name="Google Shape;457;p32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33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33"/>
          <p:cNvCxnSpPr>
            <a:stCxn id="464" idx="3"/>
            <a:endCxn id="465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33"/>
          <p:cNvCxnSpPr>
            <a:stCxn id="467" idx="3"/>
            <a:endCxn id="468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470" name="Google Shape;47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471" name="Google Shape;471;p33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467" name="Google Shape;467;p33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473" name="Google Shape;473;p33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465" name="Google Shape;465;p33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475" name="Google Shape;475;p33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6" name="Google Shape;476;p33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7" name="Google Shape;477;p33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8" name="Google Shape;468;p33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8" name="Google Shape;478;p33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4" name="Google Shape;464;p33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479" name="Google Shape;479;p33"/>
          <p:cNvCxnSpPr>
            <a:stCxn id="468" idx="0"/>
            <a:endCxn id="475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0" name="Google Shape;480;p33"/>
          <p:cNvCxnSpPr>
            <a:stCxn id="475" idx="3"/>
            <a:endCxn id="477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1" name="Google Shape;481;p33"/>
          <p:cNvCxnSpPr>
            <a:stCxn id="475" idx="2"/>
            <a:endCxn id="476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33"/>
          <p:cNvCxnSpPr>
            <a:stCxn id="476" idx="1"/>
            <a:endCxn id="468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33"/>
          <p:cNvCxnSpPr>
            <a:stCxn id="468" idx="2"/>
            <a:endCxn id="478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" name="Google Shape;484;p33"/>
          <p:cNvCxnSpPr>
            <a:stCxn id="478" idx="0"/>
            <a:endCxn id="476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33"/>
          <p:cNvCxnSpPr>
            <a:stCxn id="478" idx="3"/>
            <a:endCxn id="464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33"/>
          <p:cNvCxnSpPr>
            <a:stCxn id="464" idx="0"/>
            <a:endCxn id="477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33"/>
          <p:cNvCxnSpPr>
            <a:stCxn id="476" idx="3"/>
            <a:endCxn id="477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33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89" name="Google Shape;489;p33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0" name="Google Shape;490;p33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1" name="Google Shape;491;p33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2" name="Google Shape;492;p33"/>
          <p:cNvSpPr/>
          <p:nvPr/>
        </p:nvSpPr>
        <p:spPr>
          <a:xfrm>
            <a:off x="5367988" y="3836138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3" name="Google Shape;493;p33"/>
          <p:cNvSpPr/>
          <p:nvPr/>
        </p:nvSpPr>
        <p:spPr>
          <a:xfrm>
            <a:off x="5367988" y="3836138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4" name="Google Shape;494;p33"/>
          <p:cNvSpPr/>
          <p:nvPr/>
        </p:nvSpPr>
        <p:spPr>
          <a:xfrm>
            <a:off x="5692451" y="3895910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5" name="Google Shape;495;p33"/>
          <p:cNvSpPr/>
          <p:nvPr/>
        </p:nvSpPr>
        <p:spPr>
          <a:xfrm>
            <a:off x="5994385" y="3940910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6" name="Google Shape;496;p33"/>
          <p:cNvSpPr/>
          <p:nvPr/>
        </p:nvSpPr>
        <p:spPr>
          <a:xfrm>
            <a:off x="6328996" y="4001091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97" name="Google Shape;497;p33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98" name="Google Shape;498;p33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99" name="Google Shape;499;p33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00" name="Google Shape;500;p33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5" name="Google Shape;505;p34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06" name="Google Shape;506;p34"/>
          <p:cNvCxnSpPr>
            <a:stCxn id="507" idx="3"/>
            <a:endCxn id="508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34"/>
          <p:cNvCxnSpPr>
            <a:stCxn id="510" idx="3"/>
            <a:endCxn id="511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2" name="Google Shape;512;p34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513" name="Google Shape;51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514" name="Google Shape;514;p34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510" name="Google Shape;510;p34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516" name="Google Shape;516;p34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508" name="Google Shape;508;p34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518" name="Google Shape;518;p34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9" name="Google Shape;519;p34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0" name="Google Shape;520;p34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1" name="Google Shape;511;p34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1" name="Google Shape;521;p34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07" name="Google Shape;507;p34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22" name="Google Shape;522;p34"/>
          <p:cNvCxnSpPr>
            <a:stCxn id="511" idx="0"/>
            <a:endCxn id="518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3" name="Google Shape;523;p34"/>
          <p:cNvCxnSpPr>
            <a:stCxn id="518" idx="3"/>
            <a:endCxn id="520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4" name="Google Shape;524;p34"/>
          <p:cNvCxnSpPr>
            <a:stCxn id="518" idx="2"/>
            <a:endCxn id="519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5" name="Google Shape;525;p34"/>
          <p:cNvCxnSpPr>
            <a:stCxn id="519" idx="1"/>
            <a:endCxn id="511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6" name="Google Shape;526;p34"/>
          <p:cNvCxnSpPr>
            <a:stCxn id="511" idx="2"/>
            <a:endCxn id="521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7" name="Google Shape;527;p34"/>
          <p:cNvCxnSpPr>
            <a:stCxn id="521" idx="0"/>
            <a:endCxn id="519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8" name="Google Shape;528;p34"/>
          <p:cNvCxnSpPr>
            <a:stCxn id="521" idx="3"/>
            <a:endCxn id="507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34"/>
          <p:cNvCxnSpPr>
            <a:stCxn id="507" idx="0"/>
            <a:endCxn id="520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" name="Google Shape;530;p34"/>
          <p:cNvCxnSpPr>
            <a:stCxn id="519" idx="3"/>
            <a:endCxn id="520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1" name="Google Shape;531;p34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32" name="Google Shape;532;p34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3" name="Google Shape;533;p34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4" name="Google Shape;534;p34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5" name="Google Shape;535;p34"/>
          <p:cNvSpPr/>
          <p:nvPr/>
        </p:nvSpPr>
        <p:spPr>
          <a:xfrm>
            <a:off x="6979863" y="3354863"/>
            <a:ext cx="1916400" cy="595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6" name="Google Shape;536;p34"/>
          <p:cNvSpPr/>
          <p:nvPr/>
        </p:nvSpPr>
        <p:spPr>
          <a:xfrm>
            <a:off x="7304326" y="3414635"/>
            <a:ext cx="1516500" cy="4761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7" name="Google Shape;537;p34"/>
          <p:cNvSpPr/>
          <p:nvPr/>
        </p:nvSpPr>
        <p:spPr>
          <a:xfrm>
            <a:off x="7606260" y="3459635"/>
            <a:ext cx="1142700" cy="3864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8" name="Google Shape;538;p34"/>
          <p:cNvSpPr/>
          <p:nvPr/>
        </p:nvSpPr>
        <p:spPr>
          <a:xfrm>
            <a:off x="7940871" y="3519816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39" name="Google Shape;539;p34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0" name="Google Shape;540;p34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1" name="Google Shape;541;p34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2" name="Google Shape;542;p34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7" name="Google Shape;547;p35"/>
          <p:cNvCxnSpPr/>
          <p:nvPr/>
        </p:nvCxnSpPr>
        <p:spPr>
          <a:xfrm>
            <a:off x="22942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48" name="Google Shape;548;p35"/>
          <p:cNvCxnSpPr>
            <a:stCxn id="549" idx="3"/>
            <a:endCxn id="550" idx="1"/>
          </p:cNvCxnSpPr>
          <p:nvPr/>
        </p:nvCxnSpPr>
        <p:spPr>
          <a:xfrm rot="10800000" flipH="1">
            <a:off x="6312775" y="2780975"/>
            <a:ext cx="1251000" cy="62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35"/>
          <p:cNvCxnSpPr>
            <a:stCxn id="552" idx="3"/>
            <a:endCxn id="553" idx="1"/>
          </p:cNvCxnSpPr>
          <p:nvPr/>
        </p:nvCxnSpPr>
        <p:spPr>
          <a:xfrm rot="10800000" flipH="1">
            <a:off x="1595625" y="2446875"/>
            <a:ext cx="1147200" cy="33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4" name="Google Shape;554;p35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Strict Layering</a:t>
            </a:r>
            <a:endParaRPr/>
          </a:p>
        </p:txBody>
      </p:sp>
      <p:sp>
        <p:nvSpPr>
          <p:cNvPr id="555" name="Google Shape;555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556" name="Google Shape;556;p35"/>
          <p:cNvGrpSpPr/>
          <p:nvPr/>
        </p:nvGrpSpPr>
        <p:grpSpPr>
          <a:xfrm>
            <a:off x="735225" y="1988025"/>
            <a:ext cx="972000" cy="1167450"/>
            <a:chOff x="2548375" y="777700"/>
            <a:chExt cx="972000" cy="1167450"/>
          </a:xfrm>
        </p:grpSpPr>
        <p:sp>
          <p:nvSpPr>
            <p:cNvPr id="552" name="Google Shape;552;p35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558" name="Google Shape;558;p35"/>
          <p:cNvGrpSpPr/>
          <p:nvPr/>
        </p:nvGrpSpPr>
        <p:grpSpPr>
          <a:xfrm>
            <a:off x="7452075" y="1988025"/>
            <a:ext cx="972000" cy="1167450"/>
            <a:chOff x="2548375" y="777700"/>
            <a:chExt cx="972000" cy="1167450"/>
          </a:xfrm>
        </p:grpSpPr>
        <p:sp>
          <p:nvSpPr>
            <p:cNvPr id="550" name="Google Shape;550;p35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560" name="Google Shape;560;p35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1" name="Google Shape;561;p35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2" name="Google Shape;562;p35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53" name="Google Shape;553;p35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3" name="Google Shape;563;p35"/>
          <p:cNvSpPr/>
          <p:nvPr/>
        </p:nvSpPr>
        <p:spPr>
          <a:xfrm>
            <a:off x="3383600" y="33165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9" name="Google Shape;549;p35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F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64" name="Google Shape;564;p35"/>
          <p:cNvCxnSpPr>
            <a:stCxn id="553" idx="0"/>
            <a:endCxn id="560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5" name="Google Shape;565;p35"/>
          <p:cNvCxnSpPr>
            <a:stCxn id="560" idx="3"/>
            <a:endCxn id="562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6" name="Google Shape;566;p35"/>
          <p:cNvCxnSpPr>
            <a:stCxn id="560" idx="2"/>
            <a:endCxn id="561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7" name="Google Shape;567;p35"/>
          <p:cNvCxnSpPr>
            <a:stCxn id="561" idx="1"/>
            <a:endCxn id="553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8" name="Google Shape;568;p35"/>
          <p:cNvCxnSpPr>
            <a:stCxn id="553" idx="2"/>
            <a:endCxn id="563" idx="0"/>
          </p:cNvCxnSpPr>
          <p:nvPr/>
        </p:nvCxnSpPr>
        <p:spPr>
          <a:xfrm>
            <a:off x="3040875" y="2744650"/>
            <a:ext cx="640500" cy="57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9" name="Google Shape;569;p35"/>
          <p:cNvCxnSpPr>
            <a:stCxn id="563" idx="0"/>
            <a:endCxn id="561" idx="2"/>
          </p:cNvCxnSpPr>
          <p:nvPr/>
        </p:nvCxnSpPr>
        <p:spPr>
          <a:xfrm rot="10800000" flipH="1">
            <a:off x="3681500" y="2870150"/>
            <a:ext cx="945300" cy="44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0" name="Google Shape;570;p35"/>
          <p:cNvCxnSpPr>
            <a:stCxn id="563" idx="3"/>
            <a:endCxn id="549" idx="1"/>
          </p:cNvCxnSpPr>
          <p:nvPr/>
        </p:nvCxnSpPr>
        <p:spPr>
          <a:xfrm rot="10800000" flipH="1">
            <a:off x="3979400" y="3407750"/>
            <a:ext cx="1737600" cy="20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1" name="Google Shape;571;p35"/>
          <p:cNvCxnSpPr>
            <a:stCxn id="549" idx="0"/>
            <a:endCxn id="562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2" name="Google Shape;572;p35"/>
          <p:cNvCxnSpPr>
            <a:stCxn id="561" idx="3"/>
            <a:endCxn id="562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3" name="Google Shape;573;p35"/>
          <p:cNvCxnSpPr/>
          <p:nvPr/>
        </p:nvCxnSpPr>
        <p:spPr>
          <a:xfrm>
            <a:off x="6561425" y="939900"/>
            <a:ext cx="0" cy="3404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74" name="Google Shape;574;p35"/>
          <p:cNvSpPr txBox="1"/>
          <p:nvPr/>
        </p:nvSpPr>
        <p:spPr>
          <a:xfrm>
            <a:off x="789675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5" name="Google Shape;575;p35"/>
          <p:cNvSpPr txBox="1"/>
          <p:nvPr/>
        </p:nvSpPr>
        <p:spPr>
          <a:xfrm>
            <a:off x="7501427" y="780100"/>
            <a:ext cx="873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Host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6" name="Google Shape;576;p35"/>
          <p:cNvSpPr txBox="1"/>
          <p:nvPr/>
        </p:nvSpPr>
        <p:spPr>
          <a:xfrm>
            <a:off x="3854950" y="780100"/>
            <a:ext cx="129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7" name="Google Shape;577;p35"/>
          <p:cNvSpPr/>
          <p:nvPr/>
        </p:nvSpPr>
        <p:spPr>
          <a:xfrm>
            <a:off x="6841199" y="2394488"/>
            <a:ext cx="736500" cy="26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8" name="Google Shape;578;p35"/>
          <p:cNvSpPr/>
          <p:nvPr/>
        </p:nvSpPr>
        <p:spPr>
          <a:xfrm>
            <a:off x="7595686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80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9" name="Google Shape;579;p35"/>
          <p:cNvSpPr/>
          <p:nvPr/>
        </p:nvSpPr>
        <p:spPr>
          <a:xfrm>
            <a:off x="7996361" y="2394497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22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0" name="Google Shape;580;p35"/>
          <p:cNvSpPr/>
          <p:nvPr/>
        </p:nvSpPr>
        <p:spPr>
          <a:xfrm>
            <a:off x="7595686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1" name="Google Shape;581;p35"/>
          <p:cNvSpPr/>
          <p:nvPr/>
        </p:nvSpPr>
        <p:spPr>
          <a:xfrm>
            <a:off x="8003643" y="2891953"/>
            <a:ext cx="282900" cy="2658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endParaRPr sz="10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36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Firewalls</a:t>
            </a:r>
            <a:endParaRPr/>
          </a:p>
        </p:txBody>
      </p:sp>
      <p:sp>
        <p:nvSpPr>
          <p:cNvPr id="587" name="Google Shape;58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588" name="Google Shape;588;p36"/>
          <p:cNvSpPr/>
          <p:nvPr/>
        </p:nvSpPr>
        <p:spPr>
          <a:xfrm>
            <a:off x="6015775" y="2016200"/>
            <a:ext cx="1093500" cy="1093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33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9" name="Google Shape;589;p36"/>
          <p:cNvSpPr/>
          <p:nvPr/>
        </p:nvSpPr>
        <p:spPr>
          <a:xfrm>
            <a:off x="1741131" y="2120881"/>
            <a:ext cx="2842500" cy="8838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Eth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0" name="Google Shape;590;p36"/>
          <p:cNvSpPr/>
          <p:nvPr/>
        </p:nvSpPr>
        <p:spPr>
          <a:xfrm>
            <a:off x="2222412" y="2209543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1" name="Google Shape;591;p36"/>
          <p:cNvSpPr/>
          <p:nvPr/>
        </p:nvSpPr>
        <p:spPr>
          <a:xfrm>
            <a:off x="2670276" y="2276295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25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2" name="Google Shape;592;p36"/>
          <p:cNvSpPr/>
          <p:nvPr/>
        </p:nvSpPr>
        <p:spPr>
          <a:xfrm>
            <a:off x="3166610" y="2365564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3" name="Google Shape;593;p36"/>
          <p:cNvSpPr txBox="1"/>
          <p:nvPr/>
        </p:nvSpPr>
        <p:spPr>
          <a:xfrm>
            <a:off x="5942425" y="3207950"/>
            <a:ext cx="1240200" cy="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80 ✅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443 ✅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Else ❌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94" name="Google Shape;594;p36"/>
          <p:cNvSpPr txBox="1"/>
          <p:nvPr/>
        </p:nvSpPr>
        <p:spPr>
          <a:xfrm>
            <a:off x="2670275" y="2098799"/>
            <a:ext cx="9348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❌</a:t>
            </a:r>
            <a:endParaRPr sz="5000"/>
          </a:p>
        </p:txBody>
      </p:sp>
      <p:sp>
        <p:nvSpPr>
          <p:cNvPr id="595" name="Google Shape;595;p36"/>
          <p:cNvSpPr txBox="1"/>
          <p:nvPr/>
        </p:nvSpPr>
        <p:spPr>
          <a:xfrm>
            <a:off x="4731775" y="1030200"/>
            <a:ext cx="36615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Does this violate strict layering?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0" name="Google Shape;600;p37"/>
          <p:cNvCxnSpPr>
            <a:stCxn id="601" idx="3"/>
            <a:endCxn id="602" idx="1"/>
          </p:cNvCxnSpPr>
          <p:nvPr/>
        </p:nvCxnSpPr>
        <p:spPr>
          <a:xfrm rot="10800000" flipH="1">
            <a:off x="1595625" y="3071775"/>
            <a:ext cx="14154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3" name="Google Shape;603;p37"/>
          <p:cNvCxnSpPr>
            <a:stCxn id="602" idx="3"/>
            <a:endCxn id="604" idx="1"/>
          </p:cNvCxnSpPr>
          <p:nvPr/>
        </p:nvCxnSpPr>
        <p:spPr>
          <a:xfrm>
            <a:off x="3787825" y="3071925"/>
            <a:ext cx="14439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37"/>
          <p:cNvCxnSpPr>
            <a:stCxn id="604" idx="3"/>
            <a:endCxn id="606" idx="1"/>
          </p:cNvCxnSpPr>
          <p:nvPr/>
        </p:nvCxnSpPr>
        <p:spPr>
          <a:xfrm>
            <a:off x="6008300" y="3078825"/>
            <a:ext cx="15555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7" name="Google Shape;607;p37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Congestion Control</a:t>
            </a:r>
            <a:endParaRPr/>
          </a:p>
        </p:txBody>
      </p:sp>
      <p:sp>
        <p:nvSpPr>
          <p:cNvPr id="608" name="Google Shape;608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609" name="Google Shape;609;p37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601" name="Google Shape;601;p37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611" name="Google Shape;611;p37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606" name="Google Shape;606;p37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602" name="Google Shape;602;p37"/>
          <p:cNvSpPr/>
          <p:nvPr/>
        </p:nvSpPr>
        <p:spPr>
          <a:xfrm>
            <a:off x="3011125" y="2683575"/>
            <a:ext cx="776700" cy="7767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32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4" name="Google Shape;604;p37"/>
          <p:cNvSpPr/>
          <p:nvPr/>
        </p:nvSpPr>
        <p:spPr>
          <a:xfrm>
            <a:off x="5231600" y="2690475"/>
            <a:ext cx="776700" cy="7767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32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3" name="Google Shape;613;p37"/>
          <p:cNvSpPr txBox="1"/>
          <p:nvPr/>
        </p:nvSpPr>
        <p:spPr>
          <a:xfrm>
            <a:off x="1729475" y="3086025"/>
            <a:ext cx="125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10 Gbps</a:t>
            </a:r>
            <a:endParaRPr/>
          </a:p>
        </p:txBody>
      </p:sp>
      <p:sp>
        <p:nvSpPr>
          <p:cNvPr id="614" name="Google Shape;614;p37"/>
          <p:cNvSpPr txBox="1"/>
          <p:nvPr/>
        </p:nvSpPr>
        <p:spPr>
          <a:xfrm>
            <a:off x="3880013" y="3086025"/>
            <a:ext cx="125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10 Gbps</a:t>
            </a:r>
            <a:endParaRPr/>
          </a:p>
        </p:txBody>
      </p:sp>
      <p:sp>
        <p:nvSpPr>
          <p:cNvPr id="615" name="Google Shape;615;p37"/>
          <p:cNvSpPr txBox="1"/>
          <p:nvPr/>
        </p:nvSpPr>
        <p:spPr>
          <a:xfrm>
            <a:off x="6100488" y="3078825"/>
            <a:ext cx="1259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1 Gbps</a:t>
            </a:r>
            <a:endParaRPr/>
          </a:p>
        </p:txBody>
      </p:sp>
      <p:sp>
        <p:nvSpPr>
          <p:cNvPr id="616" name="Google Shape;616;p37"/>
          <p:cNvSpPr/>
          <p:nvPr/>
        </p:nvSpPr>
        <p:spPr>
          <a:xfrm>
            <a:off x="2098431" y="25276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17" name="Google Shape;617;p37"/>
          <p:cNvSpPr/>
          <p:nvPr/>
        </p:nvSpPr>
        <p:spPr>
          <a:xfrm>
            <a:off x="3194568" y="21334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18" name="Google Shape;618;p37"/>
          <p:cNvSpPr/>
          <p:nvPr/>
        </p:nvSpPr>
        <p:spPr>
          <a:xfrm>
            <a:off x="4304818" y="25276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19" name="Google Shape;619;p37"/>
          <p:cNvSpPr/>
          <p:nvPr/>
        </p:nvSpPr>
        <p:spPr>
          <a:xfrm>
            <a:off x="5415081" y="21334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20" name="Google Shape;620;p37"/>
          <p:cNvSpPr/>
          <p:nvPr/>
        </p:nvSpPr>
        <p:spPr>
          <a:xfrm>
            <a:off x="5415081" y="1603388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21" name="Google Shape;621;p37"/>
          <p:cNvSpPr/>
          <p:nvPr/>
        </p:nvSpPr>
        <p:spPr>
          <a:xfrm>
            <a:off x="5415056" y="10598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22" name="Google Shape;622;p37"/>
          <p:cNvSpPr/>
          <p:nvPr/>
        </p:nvSpPr>
        <p:spPr>
          <a:xfrm>
            <a:off x="6525293" y="2527650"/>
            <a:ext cx="4098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23" name="Google Shape;623;p37"/>
          <p:cNvSpPr txBox="1"/>
          <p:nvPr/>
        </p:nvSpPr>
        <p:spPr>
          <a:xfrm>
            <a:off x="4662200" y="3638550"/>
            <a:ext cx="19155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Queue fills up; congestion</a:t>
            </a:r>
            <a:endParaRPr sz="18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24" name="Google Shape;624;p37"/>
          <p:cNvSpPr txBox="1"/>
          <p:nvPr/>
        </p:nvSpPr>
        <p:spPr>
          <a:xfrm>
            <a:off x="838025" y="831250"/>
            <a:ext cx="44388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Routers may only modify IP headers (and below). How can R2 notify the source that congestion is occurring?</a:t>
            </a:r>
            <a:endParaRPr sz="15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(Without violating strict layering.)</a:t>
            </a:r>
            <a:endParaRPr sz="15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8"/>
          <p:cNvSpPr txBox="1">
            <a:spLocks noGrp="1"/>
          </p:cNvSpPr>
          <p:nvPr>
            <p:ph type="title"/>
          </p:nvPr>
        </p:nvSpPr>
        <p:spPr>
          <a:xfrm>
            <a:off x="311700" y="16864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linkClick r:id="rId3"/>
              </a:rPr>
              <a:t>Worksheet</a:t>
            </a:r>
            <a:endParaRPr/>
          </a:p>
        </p:txBody>
      </p:sp>
      <p:sp>
        <p:nvSpPr>
          <p:cNvPr id="630" name="Google Shape;63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9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636" name="Google Shape;636;p3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29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Interestingly enough, this is a real problem with a real solution!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in 2001 (RFC 3168)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truly supported in 2015 when Apple added it to all their operating systems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For more information, see </a:t>
            </a: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Wikipedia article</a:t>
            </a:r>
            <a:r>
              <a:rPr lang="en"/>
              <a:t>.</a:t>
            </a:r>
            <a:endParaRPr/>
          </a:p>
        </p:txBody>
      </p:sp>
      <p:sp>
        <p:nvSpPr>
          <p:cNvPr id="637" name="Google Shape;637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2" name="Google Shape;642;p40"/>
          <p:cNvCxnSpPr>
            <a:stCxn id="643" idx="3"/>
            <a:endCxn id="64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" name="Google Shape;645;p40"/>
          <p:cNvCxnSpPr>
            <a:stCxn id="646" idx="3"/>
            <a:endCxn id="64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8" name="Google Shape;648;p40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649" name="Google Shape;649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650" name="Google Shape;650;p40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643" name="Google Shape;643;p40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652" name="Google Shape;652;p40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647" name="Google Shape;647;p40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654" name="Google Shape;654;p40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5" name="Google Shape;655;p40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6" name="Google Shape;656;p40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44" name="Google Shape;644;p40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46" name="Google Shape;646;p40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57" name="Google Shape;657;p40"/>
          <p:cNvCxnSpPr>
            <a:stCxn id="644" idx="0"/>
            <a:endCxn id="65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8" name="Google Shape;658;p40"/>
          <p:cNvCxnSpPr>
            <a:stCxn id="654" idx="3"/>
            <a:endCxn id="65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9" name="Google Shape;659;p40"/>
          <p:cNvCxnSpPr>
            <a:stCxn id="654" idx="2"/>
            <a:endCxn id="65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0" name="Google Shape;660;p40"/>
          <p:cNvCxnSpPr>
            <a:stCxn id="655" idx="1"/>
            <a:endCxn id="64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1" name="Google Shape;661;p40"/>
          <p:cNvCxnSpPr>
            <a:stCxn id="644" idx="2"/>
            <a:endCxn id="64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2" name="Google Shape;662;p40"/>
          <p:cNvCxnSpPr>
            <a:stCxn id="646" idx="0"/>
            <a:endCxn id="65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" name="Google Shape;663;p40"/>
          <p:cNvCxnSpPr>
            <a:stCxn id="655" idx="3"/>
            <a:endCxn id="65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4" name="Google Shape;664;p40"/>
          <p:cNvSpPr/>
          <p:nvPr/>
        </p:nvSpPr>
        <p:spPr>
          <a:xfrm>
            <a:off x="4890187" y="3763143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65" name="Google Shape;665;p40"/>
          <p:cNvSpPr/>
          <p:nvPr/>
        </p:nvSpPr>
        <p:spPr>
          <a:xfrm>
            <a:off x="5338051" y="3829895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66" name="Google Shape;666;p40"/>
          <p:cNvSpPr/>
          <p:nvPr/>
        </p:nvSpPr>
        <p:spPr>
          <a:xfrm>
            <a:off x="5834385" y="3919164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667" name="Google Shape;667;p40"/>
          <p:cNvCxnSpPr/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2" name="Google Shape;672;p41"/>
          <p:cNvCxnSpPr>
            <a:stCxn id="673" idx="3"/>
            <a:endCxn id="67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41"/>
          <p:cNvCxnSpPr>
            <a:stCxn id="676" idx="3"/>
            <a:endCxn id="67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41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679" name="Google Shape;679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680" name="Google Shape;680;p41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673" name="Google Shape;673;p41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682" name="Google Shape;682;p41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677" name="Google Shape;677;p41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684" name="Google Shape;684;p41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5" name="Google Shape;685;p41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6" name="Google Shape;686;p41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74" name="Google Shape;674;p41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76" name="Google Shape;676;p41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87" name="Google Shape;687;p41"/>
          <p:cNvCxnSpPr>
            <a:stCxn id="674" idx="0"/>
            <a:endCxn id="68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41"/>
          <p:cNvCxnSpPr>
            <a:stCxn id="684" idx="3"/>
            <a:endCxn id="68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9" name="Google Shape;689;p41"/>
          <p:cNvCxnSpPr>
            <a:stCxn id="684" idx="2"/>
            <a:endCxn id="68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0" name="Google Shape;690;p41"/>
          <p:cNvCxnSpPr>
            <a:stCxn id="685" idx="1"/>
            <a:endCxn id="67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41"/>
          <p:cNvCxnSpPr>
            <a:stCxn id="674" idx="2"/>
            <a:endCxn id="67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41"/>
          <p:cNvCxnSpPr>
            <a:stCxn id="676" idx="0"/>
            <a:endCxn id="68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41"/>
          <p:cNvCxnSpPr>
            <a:stCxn id="685" idx="3"/>
            <a:endCxn id="68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4" name="Google Shape;694;p41"/>
          <p:cNvSpPr/>
          <p:nvPr/>
        </p:nvSpPr>
        <p:spPr>
          <a:xfrm>
            <a:off x="4890187" y="3763143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11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95" name="Google Shape;695;p41"/>
          <p:cNvSpPr/>
          <p:nvPr/>
        </p:nvSpPr>
        <p:spPr>
          <a:xfrm>
            <a:off x="5338051" y="3829895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696" name="Google Shape;696;p41"/>
          <p:cNvSpPr/>
          <p:nvPr/>
        </p:nvSpPr>
        <p:spPr>
          <a:xfrm>
            <a:off x="5834385" y="3919164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697" name="Google Shape;697;p41"/>
          <p:cNvCxnSpPr/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2" name="Google Shape;702;p42"/>
          <p:cNvCxnSpPr>
            <a:stCxn id="703" idx="3"/>
            <a:endCxn id="70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42"/>
          <p:cNvCxnSpPr>
            <a:stCxn id="706" idx="3"/>
            <a:endCxn id="70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8" name="Google Shape;708;p42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709" name="Google Shape;709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pSp>
        <p:nvGrpSpPr>
          <p:cNvPr id="710" name="Google Shape;710;p42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703" name="Google Shape;703;p42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712" name="Google Shape;712;p42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707" name="Google Shape;707;p42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714" name="Google Shape;714;p42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15" name="Google Shape;715;p42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16" name="Google Shape;716;p42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04" name="Google Shape;704;p42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06" name="Google Shape;706;p42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717" name="Google Shape;717;p42"/>
          <p:cNvCxnSpPr>
            <a:stCxn id="704" idx="0"/>
            <a:endCxn id="71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8" name="Google Shape;718;p42"/>
          <p:cNvCxnSpPr>
            <a:stCxn id="714" idx="3"/>
            <a:endCxn id="71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9" name="Google Shape;719;p42"/>
          <p:cNvCxnSpPr>
            <a:stCxn id="714" idx="2"/>
            <a:endCxn id="71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0" name="Google Shape;720;p42"/>
          <p:cNvCxnSpPr>
            <a:stCxn id="715" idx="1"/>
            <a:endCxn id="70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1" name="Google Shape;721;p42"/>
          <p:cNvCxnSpPr>
            <a:stCxn id="704" idx="2"/>
            <a:endCxn id="70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2" name="Google Shape;722;p42"/>
          <p:cNvCxnSpPr>
            <a:stCxn id="706" idx="0"/>
            <a:endCxn id="71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42"/>
          <p:cNvCxnSpPr>
            <a:stCxn id="715" idx="3"/>
            <a:endCxn id="71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4" name="Google Shape;724;p42"/>
          <p:cNvSpPr/>
          <p:nvPr/>
        </p:nvSpPr>
        <p:spPr>
          <a:xfrm>
            <a:off x="7261251" y="1349620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725" name="Google Shape;725;p42"/>
          <p:cNvSpPr/>
          <p:nvPr/>
        </p:nvSpPr>
        <p:spPr>
          <a:xfrm>
            <a:off x="7757585" y="1438889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26" name="Google Shape;726;p42"/>
          <p:cNvCxnSpPr/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3"/>
          <p:cNvSpPr/>
          <p:nvPr/>
        </p:nvSpPr>
        <p:spPr>
          <a:xfrm>
            <a:off x="6818412" y="1283168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32" name="Google Shape;732;p43"/>
          <p:cNvCxnSpPr>
            <a:stCxn id="733" idx="3"/>
            <a:endCxn id="73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5" name="Google Shape;735;p43"/>
          <p:cNvCxnSpPr>
            <a:stCxn id="736" idx="3"/>
            <a:endCxn id="73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8" name="Google Shape;738;p43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739" name="Google Shape;73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740" name="Google Shape;740;p43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733" name="Google Shape;733;p43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742" name="Google Shape;742;p43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737" name="Google Shape;737;p43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744" name="Google Shape;744;p43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5" name="Google Shape;745;p43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6" name="Google Shape;746;p43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34" name="Google Shape;734;p43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36" name="Google Shape;736;p43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747" name="Google Shape;747;p43"/>
          <p:cNvCxnSpPr>
            <a:stCxn id="734" idx="0"/>
            <a:endCxn id="74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8" name="Google Shape;748;p43"/>
          <p:cNvCxnSpPr>
            <a:stCxn id="744" idx="3"/>
            <a:endCxn id="74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9" name="Google Shape;749;p43"/>
          <p:cNvCxnSpPr>
            <a:stCxn id="744" idx="2"/>
            <a:endCxn id="74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0" name="Google Shape;750;p43"/>
          <p:cNvCxnSpPr>
            <a:stCxn id="745" idx="1"/>
            <a:endCxn id="73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1" name="Google Shape;751;p43"/>
          <p:cNvCxnSpPr>
            <a:stCxn id="734" idx="2"/>
            <a:endCxn id="73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2" name="Google Shape;752;p43"/>
          <p:cNvCxnSpPr>
            <a:stCxn id="736" idx="0"/>
            <a:endCxn id="74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3" name="Google Shape;753;p43"/>
          <p:cNvCxnSpPr>
            <a:stCxn id="745" idx="3"/>
            <a:endCxn id="74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4" name="Google Shape;754;p43"/>
          <p:cNvSpPr/>
          <p:nvPr/>
        </p:nvSpPr>
        <p:spPr>
          <a:xfrm>
            <a:off x="7261251" y="1349620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ECE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755" name="Google Shape;755;p43"/>
          <p:cNvSpPr/>
          <p:nvPr/>
        </p:nvSpPr>
        <p:spPr>
          <a:xfrm>
            <a:off x="7757585" y="1438889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56" name="Google Shape;756;p43"/>
          <p:cNvCxnSpPr/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4"/>
          <p:cNvSpPr/>
          <p:nvPr/>
        </p:nvSpPr>
        <p:spPr>
          <a:xfrm>
            <a:off x="6312787" y="821131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62" name="Google Shape;762;p44"/>
          <p:cNvCxnSpPr>
            <a:stCxn id="763" idx="3"/>
            <a:endCxn id="76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5" name="Google Shape;765;p44"/>
          <p:cNvCxnSpPr>
            <a:stCxn id="766" idx="3"/>
            <a:endCxn id="76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8" name="Google Shape;768;p44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769" name="Google Shape;769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770" name="Google Shape;770;p44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763" name="Google Shape;763;p44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71" name="Google Shape;771;p44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772" name="Google Shape;772;p44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767" name="Google Shape;767;p44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73" name="Google Shape;773;p44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774" name="Google Shape;774;p44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75" name="Google Shape;775;p44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76" name="Google Shape;776;p44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64" name="Google Shape;764;p44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66" name="Google Shape;766;p44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777" name="Google Shape;777;p44"/>
          <p:cNvCxnSpPr>
            <a:stCxn id="764" idx="0"/>
            <a:endCxn id="77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8" name="Google Shape;778;p44"/>
          <p:cNvCxnSpPr>
            <a:stCxn id="774" idx="3"/>
            <a:endCxn id="77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44"/>
          <p:cNvCxnSpPr>
            <a:stCxn id="774" idx="2"/>
            <a:endCxn id="77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44"/>
          <p:cNvCxnSpPr>
            <a:stCxn id="775" idx="1"/>
            <a:endCxn id="76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44"/>
          <p:cNvCxnSpPr>
            <a:stCxn id="764" idx="2"/>
            <a:endCxn id="76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2" name="Google Shape;782;p44"/>
          <p:cNvCxnSpPr>
            <a:stCxn id="766" idx="0"/>
            <a:endCxn id="77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3" name="Google Shape;783;p44"/>
          <p:cNvCxnSpPr>
            <a:stCxn id="775" idx="3"/>
            <a:endCxn id="77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4" name="Google Shape;784;p44"/>
          <p:cNvSpPr/>
          <p:nvPr/>
        </p:nvSpPr>
        <p:spPr>
          <a:xfrm>
            <a:off x="6755626" y="88758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ECE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785" name="Google Shape;785;p44"/>
          <p:cNvSpPr/>
          <p:nvPr/>
        </p:nvSpPr>
        <p:spPr>
          <a:xfrm>
            <a:off x="7251960" y="97685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86" name="Google Shape;786;p44"/>
          <p:cNvCxnSpPr>
            <a:stCxn id="776" idx="3"/>
            <a:endCxn id="767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5"/>
          <p:cNvSpPr/>
          <p:nvPr/>
        </p:nvSpPr>
        <p:spPr>
          <a:xfrm>
            <a:off x="1309862" y="738681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792" name="Google Shape;792;p45"/>
          <p:cNvCxnSpPr>
            <a:stCxn id="793" idx="3"/>
            <a:endCxn id="79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45"/>
          <p:cNvCxnSpPr>
            <a:stCxn id="796" idx="3"/>
            <a:endCxn id="79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8" name="Google Shape;798;p45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799" name="Google Shape;79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800" name="Google Shape;800;p45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793" name="Google Shape;793;p45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802" name="Google Shape;802;p45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797" name="Google Shape;797;p45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804" name="Google Shape;804;p45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05" name="Google Shape;805;p45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06" name="Google Shape;806;p45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94" name="Google Shape;794;p45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96" name="Google Shape;796;p45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807" name="Google Shape;807;p45"/>
          <p:cNvCxnSpPr>
            <a:stCxn id="794" idx="0"/>
            <a:endCxn id="80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45"/>
          <p:cNvCxnSpPr>
            <a:stCxn id="804" idx="3"/>
            <a:endCxn id="80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9" name="Google Shape;809;p45"/>
          <p:cNvCxnSpPr>
            <a:stCxn id="804" idx="2"/>
            <a:endCxn id="80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45"/>
          <p:cNvCxnSpPr>
            <a:stCxn id="805" idx="1"/>
            <a:endCxn id="79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1" name="Google Shape;811;p45"/>
          <p:cNvCxnSpPr>
            <a:stCxn id="794" idx="2"/>
            <a:endCxn id="79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2" name="Google Shape;812;p45"/>
          <p:cNvCxnSpPr>
            <a:stCxn id="796" idx="0"/>
            <a:endCxn id="80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3" name="Google Shape;813;p45"/>
          <p:cNvCxnSpPr>
            <a:stCxn id="805" idx="3"/>
            <a:endCxn id="80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4" name="Google Shape;814;p45"/>
          <p:cNvSpPr/>
          <p:nvPr/>
        </p:nvSpPr>
        <p:spPr>
          <a:xfrm>
            <a:off x="1752701" y="80513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ECE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15" name="Google Shape;815;p45"/>
          <p:cNvSpPr/>
          <p:nvPr/>
        </p:nvSpPr>
        <p:spPr>
          <a:xfrm>
            <a:off x="2249035" y="89440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816" name="Google Shape;816;p45"/>
          <p:cNvCxnSpPr>
            <a:stCxn id="806" idx="3"/>
            <a:endCxn id="797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6"/>
          <p:cNvSpPr/>
          <p:nvPr/>
        </p:nvSpPr>
        <p:spPr>
          <a:xfrm>
            <a:off x="96537" y="3660931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822" name="Google Shape;822;p46"/>
          <p:cNvCxnSpPr>
            <a:stCxn id="823" idx="3"/>
            <a:endCxn id="82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5" name="Google Shape;825;p46"/>
          <p:cNvCxnSpPr>
            <a:stCxn id="826" idx="3"/>
            <a:endCxn id="82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8" name="Google Shape;828;p46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829" name="Google Shape;829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830" name="Google Shape;830;p46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823" name="Google Shape;823;p46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31" name="Google Shape;831;p46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832" name="Google Shape;832;p46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827" name="Google Shape;827;p46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33" name="Google Shape;833;p46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834" name="Google Shape;834;p46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35" name="Google Shape;835;p46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36" name="Google Shape;836;p46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24" name="Google Shape;824;p46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26" name="Google Shape;826;p46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837" name="Google Shape;837;p46"/>
          <p:cNvCxnSpPr>
            <a:stCxn id="824" idx="0"/>
            <a:endCxn id="83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8" name="Google Shape;838;p46"/>
          <p:cNvCxnSpPr>
            <a:stCxn id="834" idx="3"/>
            <a:endCxn id="83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9" name="Google Shape;839;p46"/>
          <p:cNvCxnSpPr>
            <a:stCxn id="834" idx="2"/>
            <a:endCxn id="83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0" name="Google Shape;840;p46"/>
          <p:cNvCxnSpPr>
            <a:stCxn id="835" idx="1"/>
            <a:endCxn id="82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1" name="Google Shape;841;p46"/>
          <p:cNvCxnSpPr>
            <a:stCxn id="824" idx="2"/>
            <a:endCxn id="82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2" name="Google Shape;842;p46"/>
          <p:cNvCxnSpPr>
            <a:stCxn id="826" idx="0"/>
            <a:endCxn id="83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3" name="Google Shape;843;p46"/>
          <p:cNvCxnSpPr>
            <a:stCxn id="835" idx="3"/>
            <a:endCxn id="83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4" name="Google Shape;844;p46"/>
          <p:cNvSpPr/>
          <p:nvPr/>
        </p:nvSpPr>
        <p:spPr>
          <a:xfrm>
            <a:off x="539376" y="372738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ECE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45" name="Google Shape;845;p46"/>
          <p:cNvSpPr/>
          <p:nvPr/>
        </p:nvSpPr>
        <p:spPr>
          <a:xfrm>
            <a:off x="1035710" y="381665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846" name="Google Shape;846;p46"/>
          <p:cNvCxnSpPr>
            <a:stCxn id="836" idx="3"/>
            <a:endCxn id="827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1" name="Google Shape;851;p47"/>
          <p:cNvCxnSpPr>
            <a:stCxn id="852" idx="3"/>
            <a:endCxn id="853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47"/>
          <p:cNvCxnSpPr>
            <a:stCxn id="855" idx="3"/>
            <a:endCxn id="856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7" name="Google Shape;857;p47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858" name="Google Shape;8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pSp>
        <p:nvGrpSpPr>
          <p:cNvPr id="859" name="Google Shape;859;p47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852" name="Google Shape;852;p47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861" name="Google Shape;861;p47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856" name="Google Shape;856;p47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863" name="Google Shape;863;p47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64" name="Google Shape;864;p47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65" name="Google Shape;865;p47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53" name="Google Shape;853;p47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55" name="Google Shape;855;p47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866" name="Google Shape;866;p47"/>
          <p:cNvCxnSpPr>
            <a:stCxn id="853" idx="0"/>
            <a:endCxn id="863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7" name="Google Shape;867;p47"/>
          <p:cNvCxnSpPr>
            <a:stCxn id="863" idx="3"/>
            <a:endCxn id="865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8" name="Google Shape;868;p47"/>
          <p:cNvCxnSpPr>
            <a:stCxn id="863" idx="2"/>
            <a:endCxn id="864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9" name="Google Shape;869;p47"/>
          <p:cNvCxnSpPr>
            <a:stCxn id="864" idx="1"/>
            <a:endCxn id="853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0" name="Google Shape;870;p47"/>
          <p:cNvCxnSpPr>
            <a:stCxn id="853" idx="2"/>
            <a:endCxn id="855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1" name="Google Shape;871;p47"/>
          <p:cNvCxnSpPr>
            <a:stCxn id="855" idx="0"/>
            <a:endCxn id="865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2" name="Google Shape;872;p47"/>
          <p:cNvCxnSpPr>
            <a:stCxn id="864" idx="3"/>
            <a:endCxn id="865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3" name="Google Shape;873;p47"/>
          <p:cNvSpPr/>
          <p:nvPr/>
        </p:nvSpPr>
        <p:spPr>
          <a:xfrm>
            <a:off x="539376" y="372738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ECE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74" name="Google Shape;874;p47"/>
          <p:cNvSpPr/>
          <p:nvPr/>
        </p:nvSpPr>
        <p:spPr>
          <a:xfrm>
            <a:off x="1035710" y="381665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875" name="Google Shape;875;p47"/>
          <p:cNvCxnSpPr>
            <a:stCxn id="865" idx="3"/>
            <a:endCxn id="856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6" name="Google Shape;876;p47"/>
          <p:cNvSpPr txBox="1"/>
          <p:nvPr/>
        </p:nvSpPr>
        <p:spPr>
          <a:xfrm>
            <a:off x="640275" y="939400"/>
            <a:ext cx="21027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Now the source knows to reduce its rate</a:t>
            </a:r>
            <a:endParaRPr sz="15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8"/>
          <p:cNvSpPr/>
          <p:nvPr/>
        </p:nvSpPr>
        <p:spPr>
          <a:xfrm>
            <a:off x="96537" y="3660931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882" name="Google Shape;882;p48"/>
          <p:cNvCxnSpPr>
            <a:stCxn id="883" idx="3"/>
            <a:endCxn id="88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5" name="Google Shape;885;p48"/>
          <p:cNvCxnSpPr>
            <a:stCxn id="886" idx="3"/>
            <a:endCxn id="88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48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889" name="Google Shape;8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890" name="Google Shape;890;p48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883" name="Google Shape;883;p48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892" name="Google Shape;892;p48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887" name="Google Shape;887;p48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894" name="Google Shape;894;p48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95" name="Google Shape;895;p48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96" name="Google Shape;896;p48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84" name="Google Shape;884;p48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86" name="Google Shape;886;p48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897" name="Google Shape;897;p48"/>
          <p:cNvCxnSpPr>
            <a:stCxn id="884" idx="0"/>
            <a:endCxn id="89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8" name="Google Shape;898;p48"/>
          <p:cNvCxnSpPr>
            <a:stCxn id="894" idx="3"/>
            <a:endCxn id="89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9" name="Google Shape;899;p48"/>
          <p:cNvCxnSpPr>
            <a:stCxn id="894" idx="2"/>
            <a:endCxn id="89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0" name="Google Shape;900;p48"/>
          <p:cNvCxnSpPr>
            <a:stCxn id="895" idx="1"/>
            <a:endCxn id="88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1" name="Google Shape;901;p48"/>
          <p:cNvCxnSpPr>
            <a:stCxn id="884" idx="2"/>
            <a:endCxn id="88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2" name="Google Shape;902;p48"/>
          <p:cNvCxnSpPr>
            <a:stCxn id="886" idx="0"/>
            <a:endCxn id="89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48"/>
          <p:cNvCxnSpPr>
            <a:stCxn id="895" idx="3"/>
            <a:endCxn id="89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4" name="Google Shape;904;p48"/>
          <p:cNvSpPr/>
          <p:nvPr/>
        </p:nvSpPr>
        <p:spPr>
          <a:xfrm>
            <a:off x="539376" y="372738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CWR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905" name="Google Shape;905;p48"/>
          <p:cNvSpPr/>
          <p:nvPr/>
        </p:nvSpPr>
        <p:spPr>
          <a:xfrm>
            <a:off x="1035710" y="381665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906" name="Google Shape;906;p48"/>
          <p:cNvCxnSpPr>
            <a:stCxn id="896" idx="3"/>
            <a:endCxn id="887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49"/>
          <p:cNvSpPr/>
          <p:nvPr/>
        </p:nvSpPr>
        <p:spPr>
          <a:xfrm>
            <a:off x="6813387" y="1175931"/>
            <a:ext cx="2249400" cy="7062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IP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912" name="Google Shape;912;p49"/>
          <p:cNvCxnSpPr>
            <a:stCxn id="913" idx="3"/>
            <a:endCxn id="914" idx="1"/>
          </p:cNvCxnSpPr>
          <p:nvPr/>
        </p:nvCxnSpPr>
        <p:spPr>
          <a:xfrm rot="10800000" flipH="1">
            <a:off x="1595625" y="2446875"/>
            <a:ext cx="1147200" cy="63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5" name="Google Shape;915;p49"/>
          <p:cNvCxnSpPr>
            <a:stCxn id="916" idx="3"/>
            <a:endCxn id="917" idx="1"/>
          </p:cNvCxnSpPr>
          <p:nvPr/>
        </p:nvCxnSpPr>
        <p:spPr>
          <a:xfrm rot="10800000" flipH="1">
            <a:off x="6312775" y="3085775"/>
            <a:ext cx="1251000" cy="3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8" name="Google Shape;918;p49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919" name="Google Shape;919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pSp>
        <p:nvGrpSpPr>
          <p:cNvPr id="920" name="Google Shape;920;p49"/>
          <p:cNvGrpSpPr/>
          <p:nvPr/>
        </p:nvGrpSpPr>
        <p:grpSpPr>
          <a:xfrm>
            <a:off x="735225" y="2292825"/>
            <a:ext cx="972000" cy="1167450"/>
            <a:chOff x="2548375" y="777700"/>
            <a:chExt cx="972000" cy="1167450"/>
          </a:xfrm>
        </p:grpSpPr>
        <p:sp>
          <p:nvSpPr>
            <p:cNvPr id="913" name="Google Shape;913;p49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Source</a:t>
              </a:r>
              <a:endParaRPr sz="12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21" name="Google Shape;921;p49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grpSp>
        <p:nvGrpSpPr>
          <p:cNvPr id="922" name="Google Shape;922;p49"/>
          <p:cNvGrpSpPr/>
          <p:nvPr/>
        </p:nvGrpSpPr>
        <p:grpSpPr>
          <a:xfrm>
            <a:off x="7452075" y="2292825"/>
            <a:ext cx="972000" cy="1167450"/>
            <a:chOff x="2548375" y="777700"/>
            <a:chExt cx="972000" cy="1167450"/>
          </a:xfrm>
        </p:grpSpPr>
        <p:sp>
          <p:nvSpPr>
            <p:cNvPr id="917" name="Google Shape;917;p49"/>
            <p:cNvSpPr/>
            <p:nvPr/>
          </p:nvSpPr>
          <p:spPr>
            <a:xfrm>
              <a:off x="2659975" y="1196350"/>
              <a:ext cx="748800" cy="748800"/>
            </a:xfrm>
            <a:prstGeom prst="rect">
              <a:avLst/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FFFF"/>
                  </a:solidFill>
                  <a:latin typeface="Lexend"/>
                  <a:ea typeface="Lexend"/>
                  <a:cs typeface="Lexend"/>
                  <a:sym typeface="Lexend"/>
                </a:rPr>
                <a:t>Dest.</a:t>
              </a:r>
              <a:endPara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23" name="Google Shape;923;p49"/>
            <p:cNvSpPr/>
            <p:nvPr/>
          </p:nvSpPr>
          <p:spPr>
            <a:xfrm>
              <a:off x="2548375" y="777700"/>
              <a:ext cx="972000" cy="460500"/>
            </a:xfrm>
            <a:prstGeom prst="triangle">
              <a:avLst>
                <a:gd name="adj" fmla="val 50000"/>
              </a:avLst>
            </a:prstGeom>
            <a:solidFill>
              <a:srgbClr val="F1C232"/>
            </a:solidFill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924" name="Google Shape;924;p49"/>
          <p:cNvSpPr/>
          <p:nvPr/>
        </p:nvSpPr>
        <p:spPr>
          <a:xfrm>
            <a:off x="3793475" y="12311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5" name="Google Shape;925;p49"/>
          <p:cNvSpPr/>
          <p:nvPr/>
        </p:nvSpPr>
        <p:spPr>
          <a:xfrm>
            <a:off x="4329025" y="227422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C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6" name="Google Shape;926;p49"/>
          <p:cNvSpPr/>
          <p:nvPr/>
        </p:nvSpPr>
        <p:spPr>
          <a:xfrm>
            <a:off x="5635575" y="14448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14" name="Google Shape;914;p49"/>
          <p:cNvSpPr/>
          <p:nvPr/>
        </p:nvSpPr>
        <p:spPr>
          <a:xfrm>
            <a:off x="2742975" y="2148850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R1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16" name="Google Shape;916;p49"/>
          <p:cNvSpPr/>
          <p:nvPr/>
        </p:nvSpPr>
        <p:spPr>
          <a:xfrm>
            <a:off x="5716975" y="3109775"/>
            <a:ext cx="595800" cy="5958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R2</a:t>
            </a:r>
            <a:endParaRPr sz="18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927" name="Google Shape;927;p49"/>
          <p:cNvCxnSpPr>
            <a:stCxn id="914" idx="0"/>
            <a:endCxn id="924" idx="1"/>
          </p:cNvCxnSpPr>
          <p:nvPr/>
        </p:nvCxnSpPr>
        <p:spPr>
          <a:xfrm rot="10800000" flipH="1">
            <a:off x="3040875" y="1529050"/>
            <a:ext cx="7527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8" name="Google Shape;928;p49"/>
          <p:cNvCxnSpPr>
            <a:stCxn id="924" idx="3"/>
            <a:endCxn id="926" idx="1"/>
          </p:cNvCxnSpPr>
          <p:nvPr/>
        </p:nvCxnSpPr>
        <p:spPr>
          <a:xfrm>
            <a:off x="4389275" y="1529025"/>
            <a:ext cx="1246200" cy="21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9" name="Google Shape;929;p49"/>
          <p:cNvCxnSpPr>
            <a:stCxn id="924" idx="2"/>
            <a:endCxn id="925" idx="0"/>
          </p:cNvCxnSpPr>
          <p:nvPr/>
        </p:nvCxnSpPr>
        <p:spPr>
          <a:xfrm>
            <a:off x="4091375" y="1826925"/>
            <a:ext cx="535500" cy="447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0" name="Google Shape;930;p49"/>
          <p:cNvCxnSpPr>
            <a:stCxn id="925" idx="1"/>
            <a:endCxn id="914" idx="3"/>
          </p:cNvCxnSpPr>
          <p:nvPr/>
        </p:nvCxnSpPr>
        <p:spPr>
          <a:xfrm rot="10800000">
            <a:off x="3338725" y="2446725"/>
            <a:ext cx="990300" cy="12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1" name="Google Shape;931;p49"/>
          <p:cNvCxnSpPr>
            <a:stCxn id="914" idx="2"/>
            <a:endCxn id="916" idx="1"/>
          </p:cNvCxnSpPr>
          <p:nvPr/>
        </p:nvCxnSpPr>
        <p:spPr>
          <a:xfrm>
            <a:off x="3040875" y="2744650"/>
            <a:ext cx="2676000" cy="663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2" name="Google Shape;932;p49"/>
          <p:cNvCxnSpPr>
            <a:stCxn id="916" idx="0"/>
            <a:endCxn id="926" idx="2"/>
          </p:cNvCxnSpPr>
          <p:nvPr/>
        </p:nvCxnSpPr>
        <p:spPr>
          <a:xfrm rot="10800000">
            <a:off x="5933575" y="2040575"/>
            <a:ext cx="81300" cy="106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3" name="Google Shape;933;p49"/>
          <p:cNvCxnSpPr>
            <a:stCxn id="925" idx="3"/>
            <a:endCxn id="926" idx="2"/>
          </p:cNvCxnSpPr>
          <p:nvPr/>
        </p:nvCxnSpPr>
        <p:spPr>
          <a:xfrm rot="10800000" flipH="1">
            <a:off x="4924825" y="2040825"/>
            <a:ext cx="1008600" cy="5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4" name="Google Shape;934;p49"/>
          <p:cNvSpPr/>
          <p:nvPr/>
        </p:nvSpPr>
        <p:spPr>
          <a:xfrm>
            <a:off x="7256226" y="1242382"/>
            <a:ext cx="1695000" cy="573300"/>
          </a:xfrm>
          <a:prstGeom prst="roundRect">
            <a:avLst>
              <a:gd name="adj" fmla="val 16667"/>
            </a:avLst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TCP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CWR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935" name="Google Shape;935;p49"/>
          <p:cNvSpPr/>
          <p:nvPr/>
        </p:nvSpPr>
        <p:spPr>
          <a:xfrm>
            <a:off x="7752560" y="1331651"/>
            <a:ext cx="1092600" cy="3942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exend Light"/>
                <a:ea typeface="Lexend Light"/>
                <a:cs typeface="Lexend Light"/>
                <a:sym typeface="Lexend Light"/>
              </a:rPr>
              <a:t>Payload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936" name="Google Shape;936;p49"/>
          <p:cNvCxnSpPr>
            <a:stCxn id="926" idx="3"/>
            <a:endCxn id="917" idx="1"/>
          </p:cNvCxnSpPr>
          <p:nvPr/>
        </p:nvCxnSpPr>
        <p:spPr>
          <a:xfrm>
            <a:off x="6231375" y="1742775"/>
            <a:ext cx="1332300" cy="13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7" name="Google Shape;937;p49"/>
          <p:cNvSpPr txBox="1"/>
          <p:nvPr/>
        </p:nvSpPr>
        <p:spPr>
          <a:xfrm>
            <a:off x="640275" y="939400"/>
            <a:ext cx="21027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rPr>
              <a:t>The destination stops sending packets with ECE</a:t>
            </a:r>
            <a:endParaRPr sz="1500">
              <a:solidFill>
                <a:schemeClr val="dk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50"/>
          <p:cNvSpPr txBox="1">
            <a:spLocks noGrp="1"/>
          </p:cNvSpPr>
          <p:nvPr>
            <p:ph type="title"/>
          </p:nvPr>
        </p:nvSpPr>
        <p:spPr>
          <a:xfrm>
            <a:off x="297196" y="3298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Answers</a:t>
            </a:r>
            <a:endParaRPr/>
          </a:p>
        </p:txBody>
      </p:sp>
      <p:sp>
        <p:nvSpPr>
          <p:cNvPr id="943" name="Google Shape;943;p50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29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Both!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implication: must send forward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Explicit Congestion Notification</a:t>
            </a:r>
            <a:endParaRPr/>
          </a:p>
        </p:txBody>
      </p:sp>
      <p:sp>
        <p:nvSpPr>
          <p:cNvPr id="944" name="Google Shape;944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 b="1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 b="1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6887238" y="15053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6887238" y="23414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 rotWithShape="1">
          <a:blip r:embed="rId3">
            <a:alphaModFix/>
          </a:blip>
          <a:srcRect l="3617" r="3617"/>
          <a:stretch/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99" name="Google Shape;99;p16"/>
          <p:cNvSpPr/>
          <p:nvPr/>
        </p:nvSpPr>
        <p:spPr>
          <a:xfrm>
            <a:off x="743650" y="1796176"/>
            <a:ext cx="625500" cy="5763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Source</a:t>
            </a: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5373475" y="2067001"/>
            <a:ext cx="625500" cy="5763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Dest.</a:t>
            </a: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1707150" y="206700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2074175" y="206700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2530000" y="206700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3059850" y="206700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3412050" y="210675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3856513" y="2014926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4216663" y="1796176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4537375" y="210675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4902350" y="2067001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4943725" y="3098176"/>
            <a:ext cx="320700" cy="295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16" name="Google Shape;116;p17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6744950" y="630274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6887238" y="15053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6887238" y="23414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grpSp>
        <p:nvGrpSpPr>
          <p:cNvPr id="124" name="Google Shape;124;p17"/>
          <p:cNvGrpSpPr/>
          <p:nvPr/>
        </p:nvGrpSpPr>
        <p:grpSpPr>
          <a:xfrm>
            <a:off x="1270241" y="630278"/>
            <a:ext cx="2741700" cy="2741700"/>
            <a:chOff x="1308716" y="582153"/>
            <a:chExt cx="2741700" cy="2741700"/>
          </a:xfrm>
        </p:grpSpPr>
        <p:sp>
          <p:nvSpPr>
            <p:cNvPr id="125" name="Google Shape;125;p17"/>
            <p:cNvSpPr/>
            <p:nvPr/>
          </p:nvSpPr>
          <p:spPr>
            <a:xfrm rot="2700000">
              <a:off x="1779914" y="913980"/>
              <a:ext cx="1799304" cy="2078045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 rot="2700000">
              <a:off x="2234407" y="1329545"/>
              <a:ext cx="1079752" cy="1246912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 rot="2700000">
              <a:off x="2469008" y="1600644"/>
              <a:ext cx="610516" cy="704703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 rot="2700000">
              <a:off x="2554829" y="1777571"/>
              <a:ext cx="304197" cy="350866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7620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exend Light"/>
                <a:ea typeface="Lexend Light"/>
                <a:cs typeface="Lexend Light"/>
                <a:sym typeface="Lexend Light"/>
              </a:endParaRPr>
            </a:p>
          </p:txBody>
        </p:sp>
      </p:grpSp>
      <p:sp>
        <p:nvSpPr>
          <p:cNvPr id="129" name="Google Shape;129;p17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Longitudinal wave in air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6744950" y="630274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6887238" y="15053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6887238" y="23414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42" name="Google Shape;142;p1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250" y="431600"/>
            <a:ext cx="4052000" cy="4289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6744975" y="1466324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6887238" y="23414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4" name="Google Shape;15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“Would you ask Jeremy to pass the popcorn?”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57300" y="41357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wʊd ju æsk ˈdʒɛrəmi tə pæs ðə ˈpɑpkɔrn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308454" y="274750"/>
            <a:ext cx="6087600" cy="4585500"/>
          </a:xfrm>
          <a:prstGeom prst="roundRect">
            <a:avLst>
              <a:gd name="adj" fmla="val 688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64" name="Google Shape;164;p20"/>
          <p:cNvSpPr/>
          <p:nvPr/>
        </p:nvSpPr>
        <p:spPr>
          <a:xfrm>
            <a:off x="6664579" y="274750"/>
            <a:ext cx="2161500" cy="4585500"/>
          </a:xfrm>
          <a:prstGeom prst="roundRect">
            <a:avLst>
              <a:gd name="adj" fmla="val 15427"/>
            </a:avLst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65" name="Google Shape;165;p20"/>
          <p:cNvSpPr/>
          <p:nvPr/>
        </p:nvSpPr>
        <p:spPr>
          <a:xfrm>
            <a:off x="6744975" y="2304524"/>
            <a:ext cx="2000700" cy="548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Network</a:t>
            </a:r>
            <a:endParaRPr sz="19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20"/>
          <p:cNvSpPr/>
          <p:nvPr/>
        </p:nvSpPr>
        <p:spPr>
          <a:xfrm>
            <a:off x="6887238" y="1503219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Link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7" name="Google Shape;167;p20"/>
          <p:cNvSpPr/>
          <p:nvPr/>
        </p:nvSpPr>
        <p:spPr>
          <a:xfrm>
            <a:off x="6887238" y="31775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Transport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6887238" y="40157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Application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69" name="Google Shape;169;p20"/>
          <p:cNvPicPr preferRelativeResize="0"/>
          <p:nvPr/>
        </p:nvPicPr>
        <p:blipFill rotWithShape="1">
          <a:blip r:embed="rId3">
            <a:alphaModFix/>
          </a:blip>
          <a:srcRect l="3617" r="3617"/>
          <a:stretch/>
        </p:blipFill>
        <p:spPr>
          <a:xfrm>
            <a:off x="672050" y="1000300"/>
            <a:ext cx="5360400" cy="3152400"/>
          </a:xfrm>
          <a:prstGeom prst="roundRect">
            <a:avLst>
              <a:gd name="adj" fmla="val 8653"/>
            </a:avLst>
          </a:prstGeom>
          <a:noFill/>
          <a:ln>
            <a:noFill/>
          </a:ln>
        </p:spPr>
      </p:pic>
      <p:sp>
        <p:nvSpPr>
          <p:cNvPr id="170" name="Google Shape;170;p20"/>
          <p:cNvSpPr txBox="1"/>
          <p:nvPr/>
        </p:nvSpPr>
        <p:spPr>
          <a:xfrm>
            <a:off x="557300" y="4269325"/>
            <a:ext cx="55899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Jason’s an idiot</a:t>
            </a:r>
            <a:endParaRPr sz="1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1" name="Google Shape;171;p20"/>
          <p:cNvSpPr/>
          <p:nvPr/>
        </p:nvSpPr>
        <p:spPr>
          <a:xfrm>
            <a:off x="6887163" y="669231"/>
            <a:ext cx="1716300" cy="470100"/>
          </a:xfrm>
          <a:prstGeom prst="roundRect">
            <a:avLst>
              <a:gd name="adj" fmla="val 50000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Physical</a:t>
            </a:r>
            <a:endParaRPr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72" name="Google Shape;172;p20"/>
          <p:cNvCxnSpPr/>
          <p:nvPr/>
        </p:nvCxnSpPr>
        <p:spPr>
          <a:xfrm rot="10800000" flipH="1">
            <a:off x="2280225" y="3127000"/>
            <a:ext cx="2145600" cy="317400"/>
          </a:xfrm>
          <a:prstGeom prst="straightConnector1">
            <a:avLst/>
          </a:prstGeom>
          <a:noFill/>
          <a:ln w="762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3" name="Google Shape;173;p20"/>
          <p:cNvCxnSpPr/>
          <p:nvPr/>
        </p:nvCxnSpPr>
        <p:spPr>
          <a:xfrm rot="10800000" flipH="1">
            <a:off x="2095875" y="2222550"/>
            <a:ext cx="934800" cy="854700"/>
          </a:xfrm>
          <a:prstGeom prst="straightConnector1">
            <a:avLst/>
          </a:prstGeom>
          <a:noFill/>
          <a:ln w="762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4" name="Google Shape;174;p20"/>
          <p:cNvCxnSpPr/>
          <p:nvPr/>
        </p:nvCxnSpPr>
        <p:spPr>
          <a:xfrm>
            <a:off x="4502800" y="1576000"/>
            <a:ext cx="625200" cy="492600"/>
          </a:xfrm>
          <a:prstGeom prst="straightConnector1">
            <a:avLst/>
          </a:prstGeom>
          <a:noFill/>
          <a:ln w="76200" cap="flat" cmpd="sng">
            <a:solidFill>
              <a:srgbClr val="F1C23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CS1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761</Words>
  <Application>Microsoft Office PowerPoint</Application>
  <PresentationFormat>On-screen Show (16:9)</PresentationFormat>
  <Paragraphs>417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Lexend Medium</vt:lpstr>
      <vt:lpstr>Lexend Black</vt:lpstr>
      <vt:lpstr>Lexend Light</vt:lpstr>
      <vt:lpstr>Lexend SemiBold</vt:lpstr>
      <vt:lpstr>Lexend</vt:lpstr>
      <vt:lpstr>Arial</vt:lpstr>
      <vt:lpstr>CS118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Teaching Assistants</vt:lpstr>
      <vt:lpstr>What is discussion for?</vt:lpstr>
      <vt:lpstr>Explicit Congestion Notification</vt:lpstr>
      <vt:lpstr>Strict Layering</vt:lpstr>
      <vt:lpstr>Strict Layering</vt:lpstr>
      <vt:lpstr>Strict Layering</vt:lpstr>
      <vt:lpstr>Strict Layering</vt:lpstr>
      <vt:lpstr>Strict Layering</vt:lpstr>
      <vt:lpstr>Strict Layering</vt:lpstr>
      <vt:lpstr>Strict Layering</vt:lpstr>
      <vt:lpstr>Firewalls</vt:lpstr>
      <vt:lpstr>Congestion Control</vt:lpstr>
      <vt:lpstr>Worksheet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Explicit Congestion Notification</vt:lpstr>
      <vt:lpstr>Answers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Tejas Kamtam</cp:lastModifiedBy>
  <cp:revision>1</cp:revision>
  <dcterms:modified xsi:type="dcterms:W3CDTF">2024-10-01T19:32:52Z</dcterms:modified>
</cp:coreProperties>
</file>